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1" r:id="rId11"/>
    <p:sldId id="266" r:id="rId12"/>
    <p:sldId id="267" r:id="rId13"/>
    <p:sldId id="268" r:id="rId14"/>
    <p:sldId id="269" r:id="rId15"/>
    <p:sldId id="270" r:id="rId16"/>
  </p:sldIdLst>
  <p:sldSz cx="17556163" cy="9875838"/>
  <p:notesSz cx="9926638" cy="6797675"/>
  <p:embeddedFontLst>
    <p:embeddedFont>
      <p:font typeface="D210-Gaeseongsidae-L" panose="02020603020101020101" charset="-127"/>
      <p:regular r:id="rId18"/>
    </p:embeddedFont>
    <p:embeddedFont>
      <p:font typeface="JTTChamjalhaesseoyo-L" panose="02020603020101020101" charset="-127"/>
      <p:regular r:id="rId19"/>
    </p:embeddedFont>
    <p:embeddedFont>
      <p:font typeface="NotoSansKRSC-Regular" panose="020B0500000000000000" charset="-127"/>
      <p:regular r:id="rId20"/>
    </p:embeddedFont>
    <p:embeddedFont>
      <p:font typeface="RixOing-Twinkle" charset="-127"/>
      <p:regular r:id="rId21"/>
    </p:embeddedFont>
    <p:embeddedFont>
      <p:font typeface="SCDream4" panose="020B0503030302020204" charset="-127"/>
      <p:regular r:id="rId22"/>
    </p:embeddedFont>
    <p:embeddedFont>
      <p:font typeface="SCDream5" panose="020B0503030302020204" charset="-127"/>
      <p:regular r:id="rId23"/>
    </p:embeddedFont>
    <p:embeddedFont>
      <p:font typeface="SCDream6" panose="020B0703030302020204" charset="-127"/>
      <p:regular r:id="rId24"/>
    </p:embeddedFont>
  </p:embeddedFontLst>
  <p:custDataLst>
    <p:tags r:id="rId2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78796" autoAdjust="0"/>
  </p:normalViewPr>
  <p:slideViewPr>
    <p:cSldViewPr snapToGrid="0" snapToObjects="1">
      <p:cViewPr varScale="1">
        <p:scale>
          <a:sx n="61" d="100"/>
          <a:sy n="61" d="100"/>
        </p:scale>
        <p:origin x="14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7087" cy="177641"/>
          </a:xfrm>
          <a:prstGeom prst="rect">
            <a:avLst/>
          </a:prstGeom>
        </p:spPr>
        <p:txBody>
          <a:bodyPr vert="horz" lIns="55742" tIns="27871" rIns="55742" bIns="27871" rtlCol="0"/>
          <a:lstStyle>
            <a:lvl1pPr algn="l">
              <a:defRPr sz="7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4595" y="0"/>
            <a:ext cx="2987087" cy="177641"/>
          </a:xfrm>
          <a:prstGeom prst="rect">
            <a:avLst/>
          </a:prstGeom>
        </p:spPr>
        <p:txBody>
          <a:bodyPr vert="horz" lIns="55742" tIns="27871" rIns="55742" bIns="27871" rtlCol="0"/>
          <a:lstStyle>
            <a:lvl1pPr algn="r">
              <a:defRPr sz="700"/>
            </a:lvl1pPr>
          </a:lstStyle>
          <a:p>
            <a:fld id="{5282F153-3F37-0F45-9E97-73ACFA13230C}" type="datetimeFigureOut">
              <a:rPr lang="en-US"/>
              <a:t>10/10/2024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82838" y="442913"/>
            <a:ext cx="2125662" cy="1195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9328" y="1703876"/>
            <a:ext cx="5514622" cy="1394080"/>
          </a:xfrm>
          <a:prstGeom prst="rect">
            <a:avLst/>
          </a:prstGeom>
        </p:spPr>
        <p:txBody>
          <a:bodyPr vert="horz" lIns="55742" tIns="27871" rIns="55742" bIns="2787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3362880"/>
            <a:ext cx="2987087" cy="177641"/>
          </a:xfrm>
          <a:prstGeom prst="rect">
            <a:avLst/>
          </a:prstGeom>
        </p:spPr>
        <p:txBody>
          <a:bodyPr vert="horz" lIns="55742" tIns="27871" rIns="55742" bIns="27871" rtlCol="0" anchor="b"/>
          <a:lstStyle>
            <a:lvl1pPr algn="l">
              <a:defRPr sz="7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4595" y="3362880"/>
            <a:ext cx="2987087" cy="177641"/>
          </a:xfrm>
          <a:prstGeom prst="rect">
            <a:avLst/>
          </a:prstGeom>
        </p:spPr>
        <p:txBody>
          <a:bodyPr vert="horz" lIns="55742" tIns="27871" rIns="55742" bIns="27871" rtlCol="0" anchor="b"/>
          <a:lstStyle>
            <a:lvl1pPr algn="r">
              <a:defRPr sz="7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*</a:t>
            </a:r>
            <a:r>
              <a:rPr lang="ko-KR" altLang="en-US" dirty="0"/>
              <a:t>교육 시작 전</a:t>
            </a:r>
            <a:r>
              <a:rPr lang="en-US" altLang="ko-KR" dirty="0"/>
              <a:t>, </a:t>
            </a:r>
            <a:r>
              <a:rPr lang="ko-KR" altLang="en-US" dirty="0"/>
              <a:t>여성연합 홍보영상 반복재생 </a:t>
            </a:r>
            <a:r>
              <a:rPr lang="en-US" altLang="ko-KR" dirty="0"/>
              <a:t>(</a:t>
            </a:r>
            <a:r>
              <a:rPr lang="ko-KR" altLang="en-US" dirty="0"/>
              <a:t>드라이브 확인</a:t>
            </a:r>
            <a:r>
              <a:rPr lang="en-US" altLang="ko-KR"/>
              <a:t>)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안녕하세요</a:t>
            </a:r>
            <a:r>
              <a:rPr lang="en-US" altLang="ko-KR" dirty="0"/>
              <a:t>, </a:t>
            </a:r>
            <a:r>
              <a:rPr lang="ko-KR" altLang="en-US" dirty="0"/>
              <a:t>세계평화여성연합 제 </a:t>
            </a:r>
            <a:r>
              <a:rPr lang="en-US" altLang="ko-KR" dirty="0"/>
              <a:t>8</a:t>
            </a:r>
            <a:r>
              <a:rPr lang="ko-KR" altLang="en-US" dirty="0"/>
              <a:t>차 전국 동시 봉사활동에 참여해주신 여러분을 환영합니다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ko-KR" altLang="en-US" dirty="0"/>
              <a:t>우리 세계평화여성연합은 전국 </a:t>
            </a:r>
            <a:r>
              <a:rPr lang="en-US" altLang="ko-KR" dirty="0"/>
              <a:t>220</a:t>
            </a:r>
            <a:r>
              <a:rPr lang="ko-KR" altLang="en-US" dirty="0"/>
              <a:t>여 개 지부에서 매달 활발히 봉사활동을 진행하고 있습니다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이번 전국 동시 봉사활동 주간을 맞이하여</a:t>
            </a:r>
            <a:r>
              <a:rPr lang="en-US" altLang="ko-KR" dirty="0"/>
              <a:t>, </a:t>
            </a:r>
            <a:r>
              <a:rPr lang="ko-KR" altLang="en-US" dirty="0"/>
              <a:t>자원봉사의 의미를 되새기고</a:t>
            </a:r>
            <a:r>
              <a:rPr lang="en-US" altLang="ko-KR" dirty="0"/>
              <a:t>, </a:t>
            </a:r>
            <a:r>
              <a:rPr lang="ko-KR" altLang="en-US" dirty="0" err="1"/>
              <a:t>봉사자로서의</a:t>
            </a:r>
            <a:r>
              <a:rPr lang="ko-KR" altLang="en-US" dirty="0"/>
              <a:t> 마음가짐을 다시 한번 확인하기 위해 이 기본소양 교육을 준비했습니다</a:t>
            </a:r>
            <a:r>
              <a:rPr lang="en-US" altLang="ko-KR" dirty="0"/>
              <a:t>.</a:t>
            </a:r>
          </a:p>
          <a:p>
            <a:br>
              <a:rPr lang="en-US" altLang="ko-KR" dirty="0"/>
            </a:br>
            <a:r>
              <a:rPr lang="ko-KR" altLang="en-US" dirty="0"/>
              <a:t>자원봉사는 지역사회를 더 따뜻하고 아름답게 만드는 활동인 만큼</a:t>
            </a:r>
            <a:r>
              <a:rPr lang="en-US" altLang="ko-KR" dirty="0"/>
              <a:t>, </a:t>
            </a:r>
            <a:r>
              <a:rPr lang="ko-KR" altLang="en-US" dirty="0"/>
              <a:t>이 교육을 통해 자원봉사자로서 갖추어야 할 기본 소양과 자세를 함께 배워보도록 하겠습니다</a:t>
            </a:r>
            <a:endParaRPr lang="en-US" altLang="ko-KR" dirty="0"/>
          </a:p>
          <a:p>
            <a:r>
              <a:rPr lang="en-US" dirty="0"/>
              <a:t>(</a:t>
            </a:r>
            <a:r>
              <a:rPr lang="ko-KR" altLang="en-US" dirty="0"/>
              <a:t>필요 시 자원봉사교육 영상 시청</a:t>
            </a:r>
            <a:r>
              <a:rPr lang="en-US" altLang="ko-KR" dirty="0"/>
              <a:t>) </a:t>
            </a:r>
            <a:r>
              <a:rPr lang="ko-KR" altLang="en-US" dirty="0"/>
              <a:t>먼저 봉사와 관련된 짧은 영상을 시청하고 교육을 시작하겠습니다</a:t>
            </a:r>
            <a:r>
              <a:rPr lang="en-US" altLang="ko-KR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5539A-F677-A4FE-1A16-D642F774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CEF27A-6A93-3585-1EBE-5B1381A4F9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F4D436-8E5A-4FB7-BC73-F4EDA88D7E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557418">
              <a:defRPr/>
            </a:pPr>
            <a:r>
              <a:rPr lang="ko-KR" altLang="en-US" dirty="0"/>
              <a:t>이처럼 각 지역의 필요에 맞는 지속 가능한 봉사활동을 매달 이어가고 있습니다</a:t>
            </a:r>
            <a:r>
              <a:rPr lang="en-US" altLang="ko-KR" dirty="0"/>
              <a:t>.</a:t>
            </a:r>
          </a:p>
          <a:p>
            <a:pPr defTabSz="557418">
              <a:defRPr/>
            </a:pPr>
            <a:r>
              <a:rPr lang="ko-KR" altLang="en-US" dirty="0"/>
              <a:t>여러분의 참여가 이러한 봉사활동을 더욱 풍성하게 만들어주니 앞으로도 많은 분들이 </a:t>
            </a:r>
            <a:r>
              <a:rPr lang="ko-KR" altLang="en-US" dirty="0" err="1"/>
              <a:t>함께해주시면</a:t>
            </a:r>
            <a:r>
              <a:rPr lang="ko-KR" altLang="en-US" dirty="0"/>
              <a:t> 감사하겠습니다</a:t>
            </a:r>
            <a:r>
              <a:rPr lang="en-US" altLang="ko-KR" dirty="0"/>
              <a:t>.</a:t>
            </a:r>
          </a:p>
          <a:p>
            <a:pPr defTabSz="557418">
              <a:defRPr/>
            </a:pPr>
            <a:endParaRPr lang="en-US" altLang="ko-KR" dirty="0"/>
          </a:p>
          <a:p>
            <a:pPr defTabSz="557418">
              <a:defRPr/>
            </a:pPr>
            <a:r>
              <a:rPr lang="en-US" altLang="ko-KR" dirty="0"/>
              <a:t>(</a:t>
            </a:r>
            <a:r>
              <a:rPr lang="ko-KR" altLang="en-US" dirty="0"/>
              <a:t>필요시 전국 지부 자원봉사 활동 영상 시청</a:t>
            </a:r>
            <a:r>
              <a:rPr lang="en-US" altLang="ko-KR" dirty="0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079C11-489D-6A67-CD2C-9C4265647F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9954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</a:t>
            </a:r>
            <a:r>
              <a:rPr lang="ko-KR" altLang="en-US" dirty="0"/>
              <a:t>해당하지 않을 경우 생략 가능</a:t>
            </a:r>
            <a:r>
              <a:rPr lang="en-US" altLang="ko-KR" dirty="0"/>
              <a:t>)</a:t>
            </a:r>
          </a:p>
          <a:p>
            <a:endParaRPr lang="en-US" dirty="0"/>
          </a:p>
          <a:p>
            <a:r>
              <a:rPr lang="en-US" altLang="ko-KR" dirty="0"/>
              <a:t>(</a:t>
            </a:r>
            <a:r>
              <a:rPr lang="ko-KR" altLang="en-US" dirty="0"/>
              <a:t>지역 자원봉사센터에 등록이 된 지부의 경우</a:t>
            </a:r>
            <a:r>
              <a:rPr lang="en-US" altLang="ko-KR" dirty="0"/>
              <a:t>) </a:t>
            </a:r>
            <a:r>
              <a:rPr lang="ko-KR" altLang="en-US" dirty="0"/>
              <a:t>오늘과 같은 봉사 프로그램에 참여할 경우</a:t>
            </a:r>
            <a:r>
              <a:rPr lang="en-US" altLang="ko-KR" dirty="0"/>
              <a:t>, </a:t>
            </a:r>
            <a:r>
              <a:rPr lang="ko-KR" altLang="en-US" dirty="0"/>
              <a:t>봉사시간을 </a:t>
            </a:r>
            <a:r>
              <a:rPr lang="ko-KR" altLang="en-US" dirty="0" err="1"/>
              <a:t>인증받고</a:t>
            </a:r>
            <a:r>
              <a:rPr lang="en-US" altLang="ko-KR" dirty="0"/>
              <a:t> </a:t>
            </a:r>
            <a:r>
              <a:rPr lang="ko-KR" altLang="en-US" dirty="0"/>
              <a:t>그에 대한 인정예우 제도의 혜택을 볼 수도 있습니다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ko-KR" altLang="en-US" dirty="0"/>
              <a:t>각 지역마다 우수 봉사자 선정</a:t>
            </a:r>
            <a:r>
              <a:rPr lang="en-US" altLang="ko-KR" dirty="0"/>
              <a:t>, </a:t>
            </a:r>
            <a:r>
              <a:rPr lang="ko-KR" altLang="en-US" dirty="0"/>
              <a:t>지역 가맹점 할인 혜택도 받을 수 있으니 봉사시간을 쌓는 것에 대해서도 많은 관심 부탁드립니다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ko-KR" altLang="en-US" dirty="0"/>
              <a:t>궁금한 내용은 우리 지역 자원봉사센터로 문의해 주시면 됩니다</a:t>
            </a:r>
            <a:r>
              <a:rPr lang="en-US" altLang="ko-KR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그럼 지금부터 오늘의 자원봉사 프로그램인</a:t>
            </a:r>
            <a:r>
              <a:rPr lang="en-US" altLang="ko-KR" dirty="0"/>
              <a:t>, </a:t>
            </a:r>
            <a:r>
              <a:rPr lang="ko-KR" altLang="en-US" dirty="0"/>
              <a:t>환경 지킴 캠페인 </a:t>
            </a:r>
            <a:r>
              <a:rPr lang="en-US" altLang="ko-KR" dirty="0"/>
              <a:t>‘</a:t>
            </a:r>
            <a:r>
              <a:rPr lang="ko-KR" altLang="en-US" dirty="0" err="1"/>
              <a:t>줍깅</a:t>
            </a:r>
            <a:r>
              <a:rPr lang="en-US" altLang="ko-KR" dirty="0"/>
              <a:t>’</a:t>
            </a:r>
            <a:r>
              <a:rPr lang="ko-KR" altLang="en-US" dirty="0"/>
              <a:t>에 대해서 소개해드리겠습니다</a:t>
            </a:r>
            <a:r>
              <a:rPr lang="en-US" altLang="ko-KR" dirty="0"/>
              <a:t>.</a:t>
            </a:r>
          </a:p>
          <a:p>
            <a:endParaRPr lang="en-US" dirty="0"/>
          </a:p>
          <a:p>
            <a:r>
              <a:rPr lang="ko-KR" altLang="en-US" dirty="0" err="1"/>
              <a:t>줍깅은</a:t>
            </a:r>
            <a:r>
              <a:rPr lang="ko-KR" altLang="en-US" dirty="0"/>
              <a:t> 걷거나 뛰면서</a:t>
            </a:r>
            <a:r>
              <a:rPr lang="en-US" altLang="ko-KR" dirty="0"/>
              <a:t>, </a:t>
            </a:r>
            <a:r>
              <a:rPr lang="ko-KR" altLang="en-US" dirty="0"/>
              <a:t>그러니까 조깅을 하며 쓰레기를 줍는 것을 의미합니다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여성연합에서는 이 프로그램을 매년 두번씩 전국 동시 봉사활동으로 진행하고 있는데요</a:t>
            </a:r>
            <a:r>
              <a:rPr lang="en-US" altLang="ko-KR" dirty="0"/>
              <a:t>,</a:t>
            </a:r>
          </a:p>
          <a:p>
            <a:endParaRPr lang="en-US" dirty="0"/>
          </a:p>
          <a:p>
            <a:r>
              <a:rPr lang="ko-KR" altLang="en-US" dirty="0"/>
              <a:t>그것의 가장 큰 목적은 여성연합이 </a:t>
            </a:r>
            <a:r>
              <a:rPr lang="en-US" altLang="ko-KR" dirty="0"/>
              <a:t>UN</a:t>
            </a:r>
            <a:r>
              <a:rPr lang="ko-KR" altLang="en-US" dirty="0"/>
              <a:t>의 최상위 지위인 포괄적 협의 지위를 획득한 만큼 매년 </a:t>
            </a:r>
            <a:r>
              <a:rPr lang="en-US" altLang="ko-KR" dirty="0"/>
              <a:t>‘</a:t>
            </a:r>
            <a:r>
              <a:rPr lang="ko-KR" altLang="en-US" dirty="0"/>
              <a:t>유엔의 날</a:t>
            </a:r>
            <a:r>
              <a:rPr lang="en-US" altLang="ko-KR" dirty="0"/>
              <a:t>’ </a:t>
            </a:r>
            <a:r>
              <a:rPr lang="ko-KR" altLang="en-US" dirty="0"/>
              <a:t>을 기념하여 </a:t>
            </a:r>
            <a:r>
              <a:rPr lang="en-US" altLang="ko-KR" dirty="0"/>
              <a:t>SDG</a:t>
            </a:r>
            <a:r>
              <a:rPr lang="ko-KR" altLang="en-US" dirty="0"/>
              <a:t>라는 유엔에서 지정한 지속가능한 발전 목표 중 하나인 </a:t>
            </a:r>
            <a:r>
              <a:rPr lang="en-US" altLang="ko-KR" dirty="0"/>
              <a:t>‘</a:t>
            </a:r>
            <a:r>
              <a:rPr lang="ko-KR" altLang="en-US" dirty="0"/>
              <a:t>기후행동</a:t>
            </a:r>
            <a:r>
              <a:rPr lang="en-US" altLang="ko-KR" dirty="0"/>
              <a:t>’, </a:t>
            </a:r>
            <a:r>
              <a:rPr lang="ko-KR" altLang="en-US" dirty="0"/>
              <a:t>즉 환경 정화 활동을 실천하기 </a:t>
            </a:r>
            <a:r>
              <a:rPr lang="ko-KR" altLang="en-US" dirty="0" err="1"/>
              <a:t>위함입니다</a:t>
            </a:r>
            <a:r>
              <a:rPr lang="en-US" altLang="ko-KR" dirty="0"/>
              <a:t>.</a:t>
            </a:r>
          </a:p>
          <a:p>
            <a:endParaRPr lang="en-US" dirty="0"/>
          </a:p>
          <a:p>
            <a:r>
              <a:rPr lang="ko-KR" altLang="en-US" dirty="0"/>
              <a:t>우리의 작은 실천이 모여 큰 변화를 </a:t>
            </a:r>
            <a:r>
              <a:rPr lang="ko-KR" altLang="en-US" dirty="0" err="1"/>
              <a:t>이루어낼</a:t>
            </a:r>
            <a:r>
              <a:rPr lang="ko-KR" altLang="en-US" dirty="0"/>
              <a:t> 수 있도록 매년 진행하는 이 프로그램에 많은 참여와 홍보 부탁드립니다</a:t>
            </a:r>
            <a:r>
              <a:rPr lang="en-US" altLang="ko-KR" dirty="0"/>
              <a:t>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오늘의 </a:t>
            </a:r>
            <a:r>
              <a:rPr lang="ko-KR" altLang="en-US" dirty="0" err="1"/>
              <a:t>줍깅</a:t>
            </a:r>
            <a:r>
              <a:rPr lang="ko-KR" altLang="en-US" dirty="0"/>
              <a:t> 봉사활동을 순서는 다음과 같습니다</a:t>
            </a:r>
            <a:r>
              <a:rPr lang="en-US" altLang="ko-KR" dirty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ko-KR" altLang="en-US" dirty="0"/>
              <a:t>지역의 방식에 맞게 소개</a:t>
            </a:r>
            <a:r>
              <a:rPr lang="en-US" altLang="ko-KR" dirty="0"/>
              <a:t>)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ko-KR" altLang="en-US" dirty="0"/>
              <a:t>해당 지부만 공지</a:t>
            </a:r>
            <a:r>
              <a:rPr lang="en-US" altLang="ko-KR" dirty="0"/>
              <a:t>) </a:t>
            </a:r>
            <a:r>
              <a:rPr lang="ko-KR" altLang="en-US" dirty="0"/>
              <a:t>봉사시간 지급이 필요한 경우 마치기 전에  봉사활동 서명부에 서명 진행 바랍니다</a:t>
            </a:r>
            <a:r>
              <a:rPr lang="en-US" altLang="ko-KR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이번 봉사활동에서는 기후 변화 대응의 필요성을 알리기 위해 </a:t>
            </a:r>
            <a:r>
              <a:rPr lang="ko-KR" altLang="en-US" dirty="0" err="1"/>
              <a:t>줍깅</a:t>
            </a:r>
            <a:r>
              <a:rPr lang="ko-KR" altLang="en-US" dirty="0"/>
              <a:t> 봉사활동을 진행하시며 촬영한 다양한 사진</a:t>
            </a:r>
            <a:r>
              <a:rPr lang="en-US" altLang="ko-KR" dirty="0"/>
              <a:t>, </a:t>
            </a:r>
            <a:r>
              <a:rPr lang="ko-KR" altLang="en-US" dirty="0"/>
              <a:t>영상</a:t>
            </a:r>
            <a:r>
              <a:rPr lang="en-US" altLang="ko-KR" dirty="0"/>
              <a:t>, </a:t>
            </a:r>
            <a:r>
              <a:rPr lang="ko-KR" altLang="en-US" dirty="0"/>
              <a:t>여러가지 스토리를 </a:t>
            </a:r>
            <a:r>
              <a:rPr lang="en-US" altLang="ko-KR" dirty="0"/>
              <a:t>SNS</a:t>
            </a:r>
            <a:r>
              <a:rPr lang="ko-KR" altLang="en-US" dirty="0"/>
              <a:t>에 공유하여</a:t>
            </a:r>
            <a:endParaRPr lang="en-US" altLang="ko-KR" dirty="0"/>
          </a:p>
          <a:p>
            <a:r>
              <a:rPr lang="ko-KR" altLang="en-US" dirty="0"/>
              <a:t>많은 홍보 부탁드립니다</a:t>
            </a:r>
            <a:r>
              <a:rPr lang="en-US" altLang="ko-KR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마지막으로 여성연합 홈페이지와 카카오톡 채널추가에 대한 </a:t>
            </a:r>
            <a:r>
              <a:rPr lang="en-US" altLang="ko-KR" dirty="0"/>
              <a:t>QR </a:t>
            </a:r>
            <a:r>
              <a:rPr lang="ko-KR" altLang="en-US" dirty="0"/>
              <a:t>코드를 안내해드리겠습니다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여성연합의 다양한 활동 소식을 </a:t>
            </a:r>
            <a:r>
              <a:rPr lang="ko-KR" altLang="en-US" dirty="0" err="1"/>
              <a:t>받아보시고</a:t>
            </a:r>
            <a:r>
              <a:rPr lang="en-US" altLang="ko-KR" dirty="0"/>
              <a:t>, </a:t>
            </a:r>
            <a:r>
              <a:rPr lang="ko-KR" altLang="en-US" dirty="0"/>
              <a:t>자원봉사에도 많은 참여를 해주시면 감사드리겠습니다</a:t>
            </a:r>
            <a:r>
              <a:rPr lang="en-US" altLang="ko-KR" dirty="0"/>
              <a:t>.</a:t>
            </a:r>
          </a:p>
          <a:p>
            <a:endParaRPr lang="en-US" dirty="0"/>
          </a:p>
          <a:p>
            <a:r>
              <a:rPr lang="ko-KR" altLang="en-US" dirty="0"/>
              <a:t>이상으로 오리엔테이션을 마치고 봉사장소로 이동하겠습니다</a:t>
            </a:r>
            <a:r>
              <a:rPr lang="en-US" altLang="ko-KR" dirty="0"/>
              <a:t>. </a:t>
            </a:r>
            <a:r>
              <a:rPr lang="ko-KR" altLang="en-US" dirty="0"/>
              <a:t>교육에 </a:t>
            </a:r>
            <a:r>
              <a:rPr lang="ko-KR" altLang="en-US" dirty="0" err="1"/>
              <a:t>참여해주셔서</a:t>
            </a:r>
            <a:r>
              <a:rPr lang="ko-KR" altLang="en-US" dirty="0"/>
              <a:t> 감사합니다</a:t>
            </a:r>
            <a:r>
              <a:rPr lang="en-US" altLang="ko-KR" dirty="0"/>
              <a:t>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오늘 교육에서는 자원봉사에 대해 배우고</a:t>
            </a:r>
            <a:r>
              <a:rPr lang="en-US" altLang="ko-KR" dirty="0"/>
              <a:t>, </a:t>
            </a:r>
            <a:r>
              <a:rPr lang="ko-KR" altLang="en-US" dirty="0"/>
              <a:t>여성연합의 자원봉사 활동을 알아볼 예정입니다</a:t>
            </a:r>
            <a:r>
              <a:rPr lang="en-US" altLang="ko-KR" dirty="0"/>
              <a:t>. </a:t>
            </a:r>
            <a:r>
              <a:rPr lang="ko-KR" altLang="en-US" dirty="0"/>
              <a:t>그리고 봉사활동 시 지켜야 할 안내사항도 함께 다뤄보려고 합니다</a:t>
            </a:r>
            <a:r>
              <a:rPr lang="en-US" altLang="ko-KR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여러분</a:t>
            </a:r>
            <a:r>
              <a:rPr lang="en-US" altLang="ko-KR" dirty="0"/>
              <a:t>, </a:t>
            </a:r>
            <a:r>
              <a:rPr lang="ko-KR" altLang="en-US" dirty="0"/>
              <a:t>먼저 자원봉사란 정확히 어떤 의미인지 아시나요</a:t>
            </a:r>
            <a:r>
              <a:rPr lang="en-US" altLang="ko-KR" dirty="0"/>
              <a:t>?</a:t>
            </a:r>
          </a:p>
          <a:p>
            <a:endParaRPr lang="en-US" altLang="ko-KR" dirty="0"/>
          </a:p>
          <a:p>
            <a:r>
              <a:rPr lang="ko-KR" altLang="en-US" dirty="0"/>
              <a:t>자원봉사라는 말은 ‘</a:t>
            </a:r>
            <a:r>
              <a:rPr lang="ko-KR" altLang="en-US" dirty="0" err="1"/>
              <a:t>자유의지’를</a:t>
            </a:r>
            <a:r>
              <a:rPr lang="ko-KR" altLang="en-US" dirty="0"/>
              <a:t> 뜻하는 라틴어 **</a:t>
            </a:r>
            <a:r>
              <a:rPr lang="ko-KR" altLang="en-US" dirty="0" err="1"/>
              <a:t>볼런타스</a:t>
            </a:r>
            <a:r>
              <a:rPr lang="en-US" altLang="ko-KR" dirty="0"/>
              <a:t>(</a:t>
            </a:r>
            <a:r>
              <a:rPr lang="en-US" altLang="ko-KR" dirty="0" err="1"/>
              <a:t>Voluntas</a:t>
            </a:r>
            <a:r>
              <a:rPr lang="en-US" altLang="ko-KR" dirty="0"/>
              <a:t>)**</a:t>
            </a:r>
            <a:r>
              <a:rPr lang="ko-KR" altLang="en-US" dirty="0"/>
              <a:t>에서 유래하였습니다</a:t>
            </a:r>
            <a:r>
              <a:rPr lang="en-US" altLang="ko-KR" dirty="0"/>
              <a:t>. </a:t>
            </a:r>
            <a:r>
              <a:rPr lang="ko-KR" altLang="en-US" dirty="0"/>
              <a:t>한자로는 ‘스스로 원해서 받들고 </a:t>
            </a:r>
            <a:r>
              <a:rPr lang="ko-KR" altLang="en-US" dirty="0" err="1"/>
              <a:t>섬긴다’라는</a:t>
            </a:r>
            <a:r>
              <a:rPr lang="ko-KR" altLang="en-US" dirty="0"/>
              <a:t> 뜻을 가지고 있습니다</a:t>
            </a:r>
            <a:r>
              <a:rPr lang="en-US" altLang="ko-KR" dirty="0"/>
              <a:t>.</a:t>
            </a:r>
          </a:p>
          <a:p>
            <a:br>
              <a:rPr lang="en-US" altLang="ko-KR" dirty="0"/>
            </a:br>
            <a:r>
              <a:rPr lang="ko-KR" altLang="en-US" dirty="0"/>
              <a:t>자원봉사는 단순히 어려운 이웃을 돕는 것이 아니라</a:t>
            </a:r>
            <a:r>
              <a:rPr lang="en-US" altLang="ko-KR" dirty="0"/>
              <a:t>, </a:t>
            </a:r>
            <a:r>
              <a:rPr lang="ko-KR" altLang="en-US" dirty="0"/>
              <a:t>상대방을 존중하고 도움을 주는 활동이며</a:t>
            </a:r>
            <a:r>
              <a:rPr lang="en-US" altLang="ko-KR" dirty="0"/>
              <a:t>, </a:t>
            </a:r>
            <a:r>
              <a:rPr lang="ko-KR" altLang="en-US" dirty="0"/>
              <a:t>자발적으로 시간과 노력을 제공하는 소중한 행위라는 점에서 보다 큰 가치를 가지고 있다고 볼 수 있습니다</a:t>
            </a:r>
            <a:r>
              <a:rPr lang="en-US" altLang="ko-KR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자원봉사에는 네 가지 중요한 특성이 있습니다</a:t>
            </a:r>
            <a:r>
              <a:rPr lang="en-US" altLang="ko-KR" dirty="0"/>
              <a:t>.</a:t>
            </a:r>
          </a:p>
          <a:p>
            <a:endParaRPr lang="en-US" dirty="0"/>
          </a:p>
          <a:p>
            <a:r>
              <a:rPr lang="en-US" dirty="0"/>
              <a:t>(4</a:t>
            </a:r>
            <a:r>
              <a:rPr lang="ko-KR" altLang="en-US" dirty="0"/>
              <a:t>가지 설명</a:t>
            </a:r>
            <a:r>
              <a:rPr lang="en-US" altLang="ko-KR" dirty="0"/>
              <a:t>)</a:t>
            </a:r>
          </a:p>
          <a:p>
            <a:endParaRPr lang="en-US" dirty="0"/>
          </a:p>
          <a:p>
            <a:r>
              <a:rPr lang="ko-KR" altLang="en-US" dirty="0"/>
              <a:t>자원봉사를 진행하실 때 이 </a:t>
            </a:r>
            <a:r>
              <a:rPr lang="ko-KR" altLang="en-US" dirty="0" err="1"/>
              <a:t>네가지를</a:t>
            </a:r>
            <a:r>
              <a:rPr lang="ko-KR" altLang="en-US" dirty="0"/>
              <a:t> 꼭 기억하시며 봉사에 참여해주시면 좋을 것 같습니다</a:t>
            </a:r>
            <a:r>
              <a:rPr lang="en-US" altLang="ko-KR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우리나라 자원봉사 현황을 보면</a:t>
            </a:r>
            <a:r>
              <a:rPr lang="en-US" altLang="ko-KR" dirty="0"/>
              <a:t>, </a:t>
            </a:r>
            <a:r>
              <a:rPr lang="ko-KR" altLang="en-US" dirty="0"/>
              <a:t>자원봉사 활동 인원은 매년 </a:t>
            </a:r>
            <a:r>
              <a:rPr lang="en-US" altLang="ko-KR" dirty="0"/>
              <a:t>10</a:t>
            </a:r>
            <a:r>
              <a:rPr lang="ko-KR" altLang="en-US" dirty="0" err="1"/>
              <a:t>만명씩</a:t>
            </a:r>
            <a:r>
              <a:rPr lang="ko-KR" altLang="en-US" dirty="0"/>
              <a:t> 늘어나고 있고</a:t>
            </a:r>
            <a:r>
              <a:rPr lang="en-US" altLang="ko-KR" dirty="0"/>
              <a:t>, </a:t>
            </a:r>
            <a:r>
              <a:rPr lang="ko-KR" altLang="en-US" dirty="0"/>
              <a:t>성별은 특히 여성 봉사활동자가 많은 활동을 진행 중에 있습니다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ko-KR" altLang="en-US" dirty="0"/>
              <a:t>연령 통계를 보면 가장 많은 참여율을 보이는 것은 봉사시간을 필수로 채워야 하는 대학생 참여자이고</a:t>
            </a:r>
            <a:r>
              <a:rPr lang="en-US" altLang="ko-KR" dirty="0"/>
              <a:t>, </a:t>
            </a:r>
            <a:r>
              <a:rPr lang="ko-KR" altLang="en-US" dirty="0"/>
              <a:t>다음은 </a:t>
            </a:r>
            <a:r>
              <a:rPr lang="en-US" altLang="ko-KR" dirty="0"/>
              <a:t>50-60</a:t>
            </a:r>
            <a:r>
              <a:rPr lang="ko-KR" altLang="en-US" dirty="0"/>
              <a:t>대 참여자가 높은 비율을 차지하고 있습니다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이러한 통계를 보았을 때 우리나라에서도 자원봉사가 매년 활발히 이루어지고 있다는 것을 알 수 있습니다</a:t>
            </a:r>
            <a:r>
              <a:rPr lang="en-US" altLang="ko-KR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이렇게 많은 봉사자들이 자원봉사에 참여할 때 가져야 할 자세는 무엇일까요</a:t>
            </a:r>
            <a:r>
              <a:rPr lang="en-US" altLang="ko-KR" dirty="0"/>
              <a:t>?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ko-KR" altLang="en-US" dirty="0"/>
              <a:t>말풍선 </a:t>
            </a:r>
            <a:r>
              <a:rPr lang="en-US" dirty="0"/>
              <a:t>4</a:t>
            </a:r>
            <a:r>
              <a:rPr lang="ko-KR" altLang="en-US" dirty="0"/>
              <a:t>가지 소개</a:t>
            </a:r>
            <a:r>
              <a:rPr lang="en-US" altLang="ko-KR" dirty="0"/>
              <a:t>)</a:t>
            </a:r>
          </a:p>
          <a:p>
            <a:endParaRPr lang="en-US" dirty="0"/>
          </a:p>
          <a:p>
            <a:r>
              <a:rPr lang="ko-KR" altLang="en-US" dirty="0"/>
              <a:t>이러한 자세와 마음가짐으로 자원봉사 활동을 하는 목적을 분명히 알고 스스로의 활동을 돌아보는 자세가 중요합니다</a:t>
            </a:r>
            <a:r>
              <a:rPr lang="en-US" altLang="ko-KR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자원봉사는 더불어 살아가고</a:t>
            </a:r>
            <a:r>
              <a:rPr lang="en-US" altLang="ko-KR" dirty="0"/>
              <a:t>, </a:t>
            </a:r>
            <a:r>
              <a:rPr lang="ko-KR" altLang="en-US" dirty="0"/>
              <a:t>만나고</a:t>
            </a:r>
            <a:r>
              <a:rPr lang="en-US" altLang="ko-KR" dirty="0"/>
              <a:t>, </a:t>
            </a:r>
            <a:r>
              <a:rPr lang="ko-KR" altLang="en-US" dirty="0"/>
              <a:t>나누는 활동입니다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봉사를 통해 겸손해지고</a:t>
            </a:r>
            <a:r>
              <a:rPr lang="en-US" altLang="ko-KR" dirty="0"/>
              <a:t>, </a:t>
            </a:r>
            <a:r>
              <a:rPr lang="ko-KR" altLang="en-US" dirty="0"/>
              <a:t>이해하고</a:t>
            </a:r>
            <a:r>
              <a:rPr lang="en-US" altLang="ko-KR" dirty="0"/>
              <a:t>, </a:t>
            </a:r>
            <a:r>
              <a:rPr lang="ko-KR" altLang="en-US" dirty="0"/>
              <a:t>배우며</a:t>
            </a:r>
            <a:r>
              <a:rPr lang="en-US" altLang="ko-KR" dirty="0"/>
              <a:t>, </a:t>
            </a:r>
            <a:r>
              <a:rPr lang="ko-KR" altLang="en-US" dirty="0"/>
              <a:t>협력하고</a:t>
            </a:r>
            <a:r>
              <a:rPr lang="en-US" altLang="ko-KR" dirty="0"/>
              <a:t>, </a:t>
            </a:r>
            <a:r>
              <a:rPr lang="ko-KR" altLang="en-US" dirty="0"/>
              <a:t>포용할 수 있는 마음을 기르며 우리는 더욱 성장하고</a:t>
            </a:r>
            <a:r>
              <a:rPr lang="en-US" altLang="ko-KR" dirty="0"/>
              <a:t>, </a:t>
            </a:r>
            <a:r>
              <a:rPr lang="ko-KR" altLang="en-US" dirty="0"/>
              <a:t>주변 사람들과 함께 살아가는 방법을 배웁니다</a:t>
            </a:r>
            <a:r>
              <a:rPr lang="en-US" altLang="ko-KR" dirty="0"/>
              <a:t>.</a:t>
            </a:r>
          </a:p>
          <a:p>
            <a:br>
              <a:rPr lang="en-US" altLang="ko-KR" dirty="0"/>
            </a:br>
            <a:r>
              <a:rPr lang="ko-KR" altLang="en-US" dirty="0"/>
              <a:t>우리 봉사자들도 함께 봉사하시면서 서로를 이해하고</a:t>
            </a:r>
            <a:r>
              <a:rPr lang="en-US" altLang="ko-KR" dirty="0"/>
              <a:t>, </a:t>
            </a:r>
            <a:r>
              <a:rPr lang="ko-KR" altLang="en-US" dirty="0"/>
              <a:t>우리 사회를 더 따뜻하게 만들어가면 좋겠습니다</a:t>
            </a:r>
            <a:r>
              <a:rPr lang="en-US" altLang="ko-KR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이러한 귀중한 자원봉사의 가치는 여성연합 </a:t>
            </a:r>
            <a:r>
              <a:rPr lang="ko-KR" altLang="en-US" dirty="0" err="1"/>
              <a:t>창설자이신</a:t>
            </a:r>
            <a:r>
              <a:rPr lang="ko-KR" altLang="en-US" dirty="0"/>
              <a:t> 한학자 총재님의 말씀을 통해서도 알 수 있습니다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창설자 말씀을 </a:t>
            </a:r>
            <a:r>
              <a:rPr lang="ko-KR" altLang="en-US" dirty="0" err="1"/>
              <a:t>다함께</a:t>
            </a:r>
            <a:r>
              <a:rPr lang="ko-KR" altLang="en-US" dirty="0"/>
              <a:t> 한번 읽어볼까요</a:t>
            </a:r>
            <a:r>
              <a:rPr lang="en-US" altLang="ko-KR" dirty="0"/>
              <a:t>? (</a:t>
            </a:r>
            <a:r>
              <a:rPr lang="ko-KR" altLang="en-US" dirty="0"/>
              <a:t>다 함께 낭독</a:t>
            </a:r>
            <a:r>
              <a:rPr lang="en-US" altLang="ko-KR" dirty="0"/>
              <a:t>)</a:t>
            </a:r>
          </a:p>
          <a:p>
            <a:endParaRPr lang="en-US" dirty="0"/>
          </a:p>
          <a:p>
            <a:r>
              <a:rPr lang="ko-KR" altLang="en-US" dirty="0"/>
              <a:t>총재님께서는 여성은 올바른 이념 교육과 이웃사랑 실천으로 본을 보여야 한다고 하시며 우리 여성연합이 계속해 온 이웃과 사회를 위한 봉사와 나눔의 활동이 평화 운동의 귀한 초석이 될 것이라는 말씀을 주셨습니다</a:t>
            </a:r>
            <a:r>
              <a:rPr lang="en-US" altLang="ko-KR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다음으로 우리 여성연합의 자원봉사가 어떤 식으로 진행되고 있는지 간단하게 알아보겠습니다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한국 여성연합은 전국 </a:t>
            </a:r>
            <a:r>
              <a:rPr lang="en-US" altLang="ko-KR" dirty="0"/>
              <a:t>220</a:t>
            </a:r>
            <a:r>
              <a:rPr lang="ko-KR" altLang="en-US" dirty="0"/>
              <a:t>개 지부에서 각 지역에 맞는 다양한 봉사활동을 진행하고 있습니다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en-US" altLang="ko-KR" dirty="0"/>
              <a:t>(4</a:t>
            </a:r>
            <a:r>
              <a:rPr lang="ko-KR" altLang="en-US" dirty="0"/>
              <a:t>가지 소개</a:t>
            </a:r>
            <a:r>
              <a:rPr lang="en-US" altLang="ko-KR" dirty="0"/>
              <a:t>)</a:t>
            </a:r>
          </a:p>
          <a:p>
            <a:endParaRPr lang="en-US" altLang="ko-KR" dirty="0"/>
          </a:p>
          <a:p>
            <a:r>
              <a:rPr lang="ko-KR" altLang="en-US" dirty="0"/>
              <a:t>우리 지부에서도 </a:t>
            </a:r>
            <a:r>
              <a:rPr lang="en-US" altLang="ko-KR" dirty="0"/>
              <a:t>(</a:t>
            </a:r>
            <a:r>
              <a:rPr lang="ko-KR" altLang="en-US" dirty="0"/>
              <a:t>지부 내용 소개</a:t>
            </a:r>
            <a:r>
              <a:rPr lang="en-US" altLang="ko-KR" dirty="0"/>
              <a:t>) </a:t>
            </a:r>
            <a:r>
              <a:rPr lang="ko-KR" altLang="en-US" dirty="0"/>
              <a:t>등의 활동을 진행하고 있습니다</a:t>
            </a:r>
            <a:r>
              <a:rPr lang="en-US" altLang="ko-KR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1.png"/><Relationship Id="rId7" Type="http://schemas.openxmlformats.org/officeDocument/2006/relationships/image" Target="../media/image93.png"/><Relationship Id="rId12" Type="http://schemas.openxmlformats.org/officeDocument/2006/relationships/image" Target="../media/image9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png"/><Relationship Id="rId11" Type="http://schemas.openxmlformats.org/officeDocument/2006/relationships/image" Target="../media/image14.png"/><Relationship Id="rId5" Type="http://schemas.openxmlformats.org/officeDocument/2006/relationships/image" Target="../media/image91.png"/><Relationship Id="rId10" Type="http://schemas.openxmlformats.org/officeDocument/2006/relationships/image" Target="../media/image96.png"/><Relationship Id="rId4" Type="http://schemas.openxmlformats.org/officeDocument/2006/relationships/image" Target="../media/image78.png"/><Relationship Id="rId9" Type="http://schemas.openxmlformats.org/officeDocument/2006/relationships/image" Target="../media/image9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1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78.pn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4.png"/><Relationship Id="rId11" Type="http://schemas.openxmlformats.org/officeDocument/2006/relationships/image" Target="../media/image14.png"/><Relationship Id="rId5" Type="http://schemas.openxmlformats.org/officeDocument/2006/relationships/image" Target="../media/image103.png"/><Relationship Id="rId10" Type="http://schemas.openxmlformats.org/officeDocument/2006/relationships/image" Target="../media/image107.png"/><Relationship Id="rId4" Type="http://schemas.openxmlformats.org/officeDocument/2006/relationships/image" Target="../media/image102.png"/><Relationship Id="rId9" Type="http://schemas.openxmlformats.org/officeDocument/2006/relationships/image" Target="../media/image10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08.png"/><Relationship Id="rId4" Type="http://schemas.openxmlformats.org/officeDocument/2006/relationships/image" Target="../media/image7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8.png"/><Relationship Id="rId3" Type="http://schemas.openxmlformats.org/officeDocument/2006/relationships/image" Target="../media/image1.png"/><Relationship Id="rId7" Type="http://schemas.openxmlformats.org/officeDocument/2006/relationships/image" Target="../media/image112.png"/><Relationship Id="rId12" Type="http://schemas.openxmlformats.org/officeDocument/2006/relationships/image" Target="../media/image1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1.png"/><Relationship Id="rId11" Type="http://schemas.openxmlformats.org/officeDocument/2006/relationships/image" Target="../media/image116.png"/><Relationship Id="rId5" Type="http://schemas.openxmlformats.org/officeDocument/2006/relationships/image" Target="../media/image110.png"/><Relationship Id="rId10" Type="http://schemas.openxmlformats.org/officeDocument/2006/relationships/image" Target="../media/image115.png"/><Relationship Id="rId4" Type="http://schemas.openxmlformats.org/officeDocument/2006/relationships/image" Target="../media/image109.png"/><Relationship Id="rId9" Type="http://schemas.openxmlformats.org/officeDocument/2006/relationships/image" Target="../media/image114.png"/><Relationship Id="rId1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13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22.png"/><Relationship Id="rId12" Type="http://schemas.openxmlformats.org/officeDocument/2006/relationships/image" Target="../media/image1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1.png"/><Relationship Id="rId11" Type="http://schemas.openxmlformats.org/officeDocument/2006/relationships/image" Target="../media/image126.png"/><Relationship Id="rId5" Type="http://schemas.openxmlformats.org/officeDocument/2006/relationships/image" Target="../media/image120.png"/><Relationship Id="rId10" Type="http://schemas.openxmlformats.org/officeDocument/2006/relationships/image" Target="../media/image125.png"/><Relationship Id="rId4" Type="http://schemas.openxmlformats.org/officeDocument/2006/relationships/image" Target="../media/image119.png"/><Relationship Id="rId9" Type="http://schemas.openxmlformats.org/officeDocument/2006/relationships/image" Target="../media/image1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19" Type="http://schemas.openxmlformats.org/officeDocument/2006/relationships/image" Target="../media/image14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3" Type="http://schemas.openxmlformats.org/officeDocument/2006/relationships/image" Target="../media/image1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5.png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10" Type="http://schemas.openxmlformats.org/officeDocument/2006/relationships/image" Target="../media/image49.png"/><Relationship Id="rId19" Type="http://schemas.openxmlformats.org/officeDocument/2006/relationships/image" Target="../media/image58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1.png"/><Relationship Id="rId7" Type="http://schemas.openxmlformats.org/officeDocument/2006/relationships/image" Target="../media/image71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1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10" Type="http://schemas.openxmlformats.org/officeDocument/2006/relationships/image" Target="../media/image14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85.png"/><Relationship Id="rId12" Type="http://schemas.openxmlformats.org/officeDocument/2006/relationships/image" Target="../media/image9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11" Type="http://schemas.openxmlformats.org/officeDocument/2006/relationships/image" Target="../media/image89.png"/><Relationship Id="rId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8060" y="1435333"/>
            <a:ext cx="799885" cy="680738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816191" y="4211955"/>
            <a:ext cx="9924098" cy="14849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440" kern="0" spc="-104">
                <a:solidFill>
                  <a:srgbClr val="1D1D1B"/>
                </a:solidFill>
                <a:latin typeface="RixOing-Twinkle" pitchFamily="34" charset="0"/>
                <a:ea typeface="RixOing-Twinkle" pitchFamily="34" charset="-122"/>
                <a:cs typeface="RixOing-Twinkle" pitchFamily="34" charset="-120"/>
              </a:rPr>
              <a:t>자원봉사</a:t>
            </a:r>
            <a:endParaRPr lang="en-US" sz="10440"/>
          </a:p>
        </p:txBody>
      </p:sp>
      <p:sp>
        <p:nvSpPr>
          <p:cNvPr id="5" name="Text 1"/>
          <p:cNvSpPr/>
          <p:nvPr/>
        </p:nvSpPr>
        <p:spPr>
          <a:xfrm>
            <a:off x="3816191" y="5696855"/>
            <a:ext cx="9924098" cy="14849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440" kern="0" spc="-104">
                <a:solidFill>
                  <a:srgbClr val="1D1D1B"/>
                </a:solidFill>
                <a:latin typeface="RixOing-Twinkle" pitchFamily="34" charset="0"/>
                <a:ea typeface="RixOing-Twinkle" pitchFamily="34" charset="-122"/>
                <a:cs typeface="RixOing-Twinkle" pitchFamily="34" charset="-120"/>
              </a:rPr>
              <a:t>기본소양교육</a:t>
            </a:r>
            <a:endParaRPr lang="en-US" sz="1044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202000">
            <a:off x="12144512" y="1543471"/>
            <a:ext cx="962973" cy="962973"/>
          </a:xfrm>
          <a:prstGeom prst="rect">
            <a:avLst/>
          </a:prstGeom>
        </p:spPr>
      </p:pic>
      <p:pic>
        <p:nvPicPr>
          <p:cNvPr id="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03353" y="4212156"/>
            <a:ext cx="3195399" cy="3389852"/>
          </a:xfrm>
          <a:prstGeom prst="rect">
            <a:avLst/>
          </a:prstGeom>
        </p:spPr>
      </p:pic>
      <p:pic>
        <p:nvPicPr>
          <p:cNvPr id="8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36976" y="623436"/>
            <a:ext cx="4275677" cy="3240119"/>
          </a:xfrm>
          <a:prstGeom prst="rect">
            <a:avLst/>
          </a:prstGeom>
        </p:spPr>
      </p:pic>
      <p:pic>
        <p:nvPicPr>
          <p:cNvPr id="9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865778" y="8176976"/>
            <a:ext cx="1767507" cy="1695355"/>
          </a:xfrm>
          <a:prstGeom prst="rect">
            <a:avLst/>
          </a:prstGeom>
        </p:spPr>
      </p:pic>
      <p:pic>
        <p:nvPicPr>
          <p:cNvPr id="10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056808" y="7624145"/>
            <a:ext cx="1096137" cy="1020556"/>
          </a:xfrm>
          <a:prstGeom prst="rect">
            <a:avLst/>
          </a:prstGeom>
        </p:spPr>
      </p:pic>
      <p:pic>
        <p:nvPicPr>
          <p:cNvPr id="11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61046" y="535003"/>
            <a:ext cx="652939" cy="652939"/>
          </a:xfrm>
          <a:prstGeom prst="rect">
            <a:avLst/>
          </a:prstGeom>
        </p:spPr>
      </p:pic>
      <p:pic>
        <p:nvPicPr>
          <p:cNvPr id="12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61204" y="2257178"/>
            <a:ext cx="7325916" cy="1561767"/>
          </a:xfrm>
          <a:prstGeom prst="rect">
            <a:avLst/>
          </a:prstGeom>
        </p:spPr>
      </p:pic>
      <p:sp>
        <p:nvSpPr>
          <p:cNvPr id="13" name="Text 2"/>
          <p:cNvSpPr/>
          <p:nvPr/>
        </p:nvSpPr>
        <p:spPr>
          <a:xfrm>
            <a:off x="4798314" y="2657475"/>
            <a:ext cx="7959852" cy="8503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464" b="1" dirty="0">
                <a:solidFill>
                  <a:srgbClr val="1D1D1B"/>
                </a:solidFill>
                <a:latin typeface="JTTChamjalhaesseoyo-L" pitchFamily="34" charset="0"/>
                <a:ea typeface="JTTChamjalhaesseoyo-L" pitchFamily="34" charset="-122"/>
                <a:cs typeface="JTTChamjalhaesseoyo-L" pitchFamily="34" charset="-120"/>
              </a:rPr>
              <a:t>제 8</a:t>
            </a:r>
            <a:r>
              <a:rPr lang="ko-KR" altLang="en-US" sz="4464" b="1" dirty="0">
                <a:solidFill>
                  <a:srgbClr val="1D1D1B"/>
                </a:solidFill>
                <a:latin typeface="JTTChamjalhaesseoyo-L" pitchFamily="34" charset="0"/>
                <a:ea typeface="JTTChamjalhaesseoyo-L" pitchFamily="34" charset="-122"/>
                <a:cs typeface="JTTChamjalhaesseoyo-L" pitchFamily="34" charset="-120"/>
              </a:rPr>
              <a:t>차</a:t>
            </a:r>
            <a:r>
              <a:rPr lang="en-US" sz="4464" b="1" dirty="0">
                <a:solidFill>
                  <a:srgbClr val="1D1D1B"/>
                </a:solidFill>
                <a:latin typeface="JTTChamjalhaesseoyo-L" pitchFamily="34" charset="0"/>
                <a:ea typeface="JTTChamjalhaesseoyo-L" pitchFamily="34" charset="-122"/>
                <a:cs typeface="JTTChamjalhaesseoyo-L" pitchFamily="34" charset="-120"/>
              </a:rPr>
              <a:t> </a:t>
            </a:r>
            <a:r>
              <a:rPr lang="en-US" sz="4464" b="1" dirty="0" err="1">
                <a:solidFill>
                  <a:srgbClr val="1D1D1B"/>
                </a:solidFill>
                <a:latin typeface="JTTChamjalhaesseoyo-L" pitchFamily="34" charset="0"/>
                <a:ea typeface="JTTChamjalhaesseoyo-L" pitchFamily="34" charset="-122"/>
                <a:cs typeface="JTTChamjalhaesseoyo-L" pitchFamily="34" charset="-120"/>
              </a:rPr>
              <a:t>전국동시봉사활동</a:t>
            </a:r>
            <a:r>
              <a:rPr lang="en-US" sz="4464" b="1" dirty="0">
                <a:solidFill>
                  <a:srgbClr val="1D1D1B"/>
                </a:solidFill>
                <a:latin typeface="JTTChamjalhaesseoyo-L" pitchFamily="34" charset="0"/>
                <a:ea typeface="JTTChamjalhaesseoyo-L" pitchFamily="34" charset="-122"/>
                <a:cs typeface="JTTChamjalhaesseoyo-L" pitchFamily="34" charset="-120"/>
              </a:rPr>
              <a:t> </a:t>
            </a:r>
            <a:r>
              <a:rPr lang="en-US" sz="4464" b="1" dirty="0" err="1">
                <a:solidFill>
                  <a:srgbClr val="1D1D1B"/>
                </a:solidFill>
                <a:latin typeface="JTTChamjalhaesseoyo-L" pitchFamily="34" charset="0"/>
                <a:ea typeface="JTTChamjalhaesseoyo-L" pitchFamily="34" charset="-122"/>
                <a:cs typeface="JTTChamjalhaesseoyo-L" pitchFamily="34" charset="-120"/>
              </a:rPr>
              <a:t>주간</a:t>
            </a:r>
            <a:endParaRPr lang="en-US" sz="4464" dirty="0"/>
          </a:p>
        </p:txBody>
      </p:sp>
      <p:pic>
        <p:nvPicPr>
          <p:cNvPr id="14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812" y="3604009"/>
            <a:ext cx="3529870" cy="1758506"/>
          </a:xfrm>
          <a:prstGeom prst="rect">
            <a:avLst/>
          </a:prstGeom>
        </p:spPr>
      </p:pic>
      <p:pic>
        <p:nvPicPr>
          <p:cNvPr id="15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27803" y="8225119"/>
            <a:ext cx="3301127" cy="1650492"/>
          </a:xfrm>
          <a:prstGeom prst="rect">
            <a:avLst/>
          </a:prstGeom>
        </p:spPr>
      </p:pic>
      <p:pic>
        <p:nvPicPr>
          <p:cNvPr id="16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37112" y="6925492"/>
            <a:ext cx="3201686" cy="3033236"/>
          </a:xfrm>
          <a:prstGeom prst="rect">
            <a:avLst/>
          </a:prstGeom>
        </p:spPr>
      </p:pic>
      <p:sp>
        <p:nvSpPr>
          <p:cNvPr id="17" name="Text 3"/>
          <p:cNvSpPr/>
          <p:nvPr/>
        </p:nvSpPr>
        <p:spPr>
          <a:xfrm>
            <a:off x="6460236" y="7407926"/>
            <a:ext cx="4636008" cy="6309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12" b="1">
                <a:solidFill>
                  <a:srgbClr val="1D1D1B"/>
                </a:solidFill>
                <a:latin typeface="JTTChamjalhaesseoyo-L" pitchFamily="34" charset="0"/>
                <a:ea typeface="JTTChamjalhaesseoyo-L" pitchFamily="34" charset="-122"/>
                <a:cs typeface="JTTChamjalhaesseoyo-L" pitchFamily="34" charset="-120"/>
              </a:rPr>
              <a:t>2024. 10. 21-27.</a:t>
            </a:r>
            <a:endParaRPr lang="en-US" sz="3312"/>
          </a:p>
        </p:txBody>
      </p:sp>
      <p:pic>
        <p:nvPicPr>
          <p:cNvPr id="18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411334" y="8394"/>
            <a:ext cx="2649760" cy="2277999"/>
          </a:xfrm>
          <a:prstGeom prst="rect">
            <a:avLst/>
          </a:prstGeom>
        </p:spPr>
      </p:pic>
      <p:sp>
        <p:nvSpPr>
          <p:cNvPr id="19" name="Text 4"/>
          <p:cNvSpPr/>
          <p:nvPr/>
        </p:nvSpPr>
        <p:spPr>
          <a:xfrm>
            <a:off x="7124317" y="1485135"/>
            <a:ext cx="3053239" cy="6309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12" b="1" dirty="0">
                <a:solidFill>
                  <a:srgbClr val="1D1D1B"/>
                </a:solidFill>
                <a:latin typeface="D210-Gaeseongsidae-L" pitchFamily="34" charset="0"/>
                <a:ea typeface="D210-Gaeseongsidae-L" pitchFamily="34" charset="-122"/>
                <a:cs typeface="D210-Gaeseongsidae-L" pitchFamily="34" charset="-120"/>
              </a:rPr>
              <a:t>'</a:t>
            </a:r>
            <a:r>
              <a:rPr lang="en-US" sz="3312" b="1" dirty="0" err="1">
                <a:solidFill>
                  <a:srgbClr val="1D1D1B"/>
                </a:solidFill>
                <a:latin typeface="D210-Gaeseongsidae-L" pitchFamily="34" charset="0"/>
                <a:ea typeface="D210-Gaeseongsidae-L" pitchFamily="34" charset="-122"/>
                <a:cs typeface="D210-Gaeseongsidae-L" pitchFamily="34" charset="-120"/>
              </a:rPr>
              <a:t>유엔의</a:t>
            </a:r>
            <a:r>
              <a:rPr lang="en-US" sz="3312" b="1" dirty="0">
                <a:solidFill>
                  <a:srgbClr val="1D1D1B"/>
                </a:solidFill>
                <a:latin typeface="D210-Gaeseongsidae-L" pitchFamily="34" charset="0"/>
                <a:ea typeface="D210-Gaeseongsidae-L" pitchFamily="34" charset="-122"/>
                <a:cs typeface="D210-Gaeseongsidae-L" pitchFamily="34" charset="-120"/>
              </a:rPr>
              <a:t> 날' </a:t>
            </a:r>
            <a:r>
              <a:rPr lang="en-US" sz="3312" b="1" dirty="0" err="1">
                <a:solidFill>
                  <a:srgbClr val="1D1D1B"/>
                </a:solidFill>
                <a:latin typeface="D210-Gaeseongsidae-L" pitchFamily="34" charset="0"/>
                <a:ea typeface="D210-Gaeseongsidae-L" pitchFamily="34" charset="-122"/>
                <a:cs typeface="D210-Gaeseongsidae-L" pitchFamily="34" charset="-120"/>
              </a:rPr>
              <a:t>기념</a:t>
            </a:r>
            <a:endParaRPr lang="en-US" sz="3312" dirty="0"/>
          </a:p>
        </p:txBody>
      </p:sp>
      <p:pic>
        <p:nvPicPr>
          <p:cNvPr id="20" name="Image 1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CB611-E8E1-8827-46D0-FA8379F6D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A2BE87B8-0A0B-6C6A-A8AE-F0F6A73F74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>
            <a:extLst>
              <a:ext uri="{FF2B5EF4-FFF2-40B4-BE49-F238E27FC236}">
                <a16:creationId xmlns:a16="http://schemas.microsoft.com/office/drawing/2014/main" id="{E67C23A7-850F-FDE3-EC1E-D6F7A18BBD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795" y="22355"/>
            <a:ext cx="17602200" cy="3231833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7C61F555-0478-A9B4-C4F7-C337F7823B13}"/>
              </a:ext>
            </a:extLst>
          </p:cNvPr>
          <p:cNvSpPr/>
          <p:nvPr/>
        </p:nvSpPr>
        <p:spPr>
          <a:xfrm>
            <a:off x="1416320" y="1321308"/>
            <a:ext cx="8051721" cy="61436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320" kern="0" spc="-216">
                <a:solidFill>
                  <a:srgbClr val="1D1D1B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04. 세계평화여성연합의 봉사활동</a:t>
            </a:r>
            <a:endParaRPr lang="en-US" sz="4320"/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F95F421F-D5CF-F7B4-F9EB-1AE05CB96538}"/>
              </a:ext>
            </a:extLst>
          </p:cNvPr>
          <p:cNvSpPr/>
          <p:nvPr/>
        </p:nvSpPr>
        <p:spPr>
          <a:xfrm>
            <a:off x="13575412" y="1257300"/>
            <a:ext cx="2301002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160" kern="0" spc="-22">
                <a:solidFill>
                  <a:srgbClr val="1D1D1B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자원봉사</a:t>
            </a:r>
            <a:endParaRPr lang="en-US" sz="2160"/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FC3938FA-9A62-6BAE-8895-41E7E3ACF133}"/>
              </a:ext>
            </a:extLst>
          </p:cNvPr>
          <p:cNvSpPr/>
          <p:nvPr/>
        </p:nvSpPr>
        <p:spPr>
          <a:xfrm>
            <a:off x="13575412" y="1641348"/>
            <a:ext cx="2301002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160" kern="0" spc="-22">
                <a:solidFill>
                  <a:srgbClr val="1D1D1B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기본소양교육</a:t>
            </a:r>
            <a:endParaRPr lang="en-US" sz="2160"/>
          </a:p>
        </p:txBody>
      </p:sp>
      <p:pic>
        <p:nvPicPr>
          <p:cNvPr id="8" name="Image 3" descr="preencoded.png">
            <a:extLst>
              <a:ext uri="{FF2B5EF4-FFF2-40B4-BE49-F238E27FC236}">
                <a16:creationId xmlns:a16="http://schemas.microsoft.com/office/drawing/2014/main" id="{73E0D002-9243-633A-A948-0033B82E20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076" y="2527054"/>
            <a:ext cx="4142232" cy="2341007"/>
          </a:xfrm>
          <a:prstGeom prst="rect">
            <a:avLst/>
          </a:prstGeom>
        </p:spPr>
      </p:pic>
      <p:pic>
        <p:nvPicPr>
          <p:cNvPr id="11" name="Image 6" descr="preencoded.png">
            <a:extLst>
              <a:ext uri="{FF2B5EF4-FFF2-40B4-BE49-F238E27FC236}">
                <a16:creationId xmlns:a16="http://schemas.microsoft.com/office/drawing/2014/main" id="{0E6FAF33-8424-539B-57B7-DA1C2C00A5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43" y="4947580"/>
            <a:ext cx="4142232" cy="2341007"/>
          </a:xfrm>
          <a:prstGeom prst="rect">
            <a:avLst/>
          </a:prstGeom>
        </p:spPr>
      </p:pic>
      <p:pic>
        <p:nvPicPr>
          <p:cNvPr id="12" name="Image 7" descr="preencoded.png">
            <a:extLst>
              <a:ext uri="{FF2B5EF4-FFF2-40B4-BE49-F238E27FC236}">
                <a16:creationId xmlns:a16="http://schemas.microsoft.com/office/drawing/2014/main" id="{CF5B1FD0-A27E-CEBE-04FE-702113605D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537" y="7288573"/>
            <a:ext cx="4142232" cy="2341007"/>
          </a:xfrm>
          <a:prstGeom prst="rect">
            <a:avLst/>
          </a:prstGeom>
        </p:spPr>
      </p:pic>
      <p:pic>
        <p:nvPicPr>
          <p:cNvPr id="13" name="Image 8" descr="preencoded.png">
            <a:extLst>
              <a:ext uri="{FF2B5EF4-FFF2-40B4-BE49-F238E27FC236}">
                <a16:creationId xmlns:a16="http://schemas.microsoft.com/office/drawing/2014/main" id="{6BB73D94-246F-3EF9-5AE9-7515455852F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782398" y="2527054"/>
            <a:ext cx="4142232" cy="2341007"/>
          </a:xfrm>
          <a:prstGeom prst="rect">
            <a:avLst/>
          </a:prstGeom>
        </p:spPr>
      </p:pic>
      <p:pic>
        <p:nvPicPr>
          <p:cNvPr id="14" name="Image 9" descr="preencoded.png">
            <a:extLst>
              <a:ext uri="{FF2B5EF4-FFF2-40B4-BE49-F238E27FC236}">
                <a16:creationId xmlns:a16="http://schemas.microsoft.com/office/drawing/2014/main" id="{B924319A-0F94-8908-BEC4-D0AA1C60D57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414248" y="4945760"/>
            <a:ext cx="4142232" cy="2341007"/>
          </a:xfrm>
          <a:prstGeom prst="rect">
            <a:avLst/>
          </a:prstGeom>
        </p:spPr>
      </p:pic>
      <p:pic>
        <p:nvPicPr>
          <p:cNvPr id="15" name="Image 10" descr="preencoded.png">
            <a:extLst>
              <a:ext uri="{FF2B5EF4-FFF2-40B4-BE49-F238E27FC236}">
                <a16:creationId xmlns:a16="http://schemas.microsoft.com/office/drawing/2014/main" id="{ED2B17CF-1D08-FA96-C905-893EBCF705A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922209" y="7288572"/>
            <a:ext cx="4142232" cy="2341007"/>
          </a:xfrm>
          <a:prstGeom prst="rect">
            <a:avLst/>
          </a:prstGeom>
        </p:spPr>
      </p:pic>
      <p:pic>
        <p:nvPicPr>
          <p:cNvPr id="16" name="Image 11" descr="preencoded.png">
            <a:extLst>
              <a:ext uri="{FF2B5EF4-FFF2-40B4-BE49-F238E27FC236}">
                <a16:creationId xmlns:a16="http://schemas.microsoft.com/office/drawing/2014/main" id="{88CE6E3C-0418-51D9-31DD-F9CDC6D8F5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pic>
        <p:nvPicPr>
          <p:cNvPr id="18" name="그림 17" descr="지도, 텍스트, 스크린샷, 지구이(가) 표시된 사진&#10;&#10;자동 생성된 설명">
            <a:extLst>
              <a:ext uri="{FF2B5EF4-FFF2-40B4-BE49-F238E27FC236}">
                <a16:creationId xmlns:a16="http://schemas.microsoft.com/office/drawing/2014/main" id="{13B092E8-7B29-9C41-F397-0C50C08C87DD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30827" t="18047" r="30856" b="7622"/>
          <a:stretch/>
        </p:blipFill>
        <p:spPr>
          <a:xfrm>
            <a:off x="6637283" y="2680138"/>
            <a:ext cx="4934607" cy="6949442"/>
          </a:xfrm>
          <a:prstGeom prst="rect">
            <a:avLst/>
          </a:prstGeom>
        </p:spPr>
      </p:pic>
      <p:pic>
        <p:nvPicPr>
          <p:cNvPr id="19" name="그림 18" descr="지도, 텍스트, 스크린샷, 지구이(가) 표시된 사진&#10;&#10;자동 생성된 설명">
            <a:extLst>
              <a:ext uri="{FF2B5EF4-FFF2-40B4-BE49-F238E27FC236}">
                <a16:creationId xmlns:a16="http://schemas.microsoft.com/office/drawing/2014/main" id="{E6CED4E8-224F-55F5-B73F-62715403FB5F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72413" t="19277" r="9470" b="11260"/>
          <a:stretch/>
        </p:blipFill>
        <p:spPr>
          <a:xfrm>
            <a:off x="10588912" y="2725247"/>
            <a:ext cx="2398369" cy="6675461"/>
          </a:xfrm>
          <a:prstGeom prst="rect">
            <a:avLst/>
          </a:prstGeom>
        </p:spPr>
      </p:pic>
      <p:pic>
        <p:nvPicPr>
          <p:cNvPr id="20" name="그림 19" descr="지도, 텍스트, 스크린샷, 지구이(가) 표시된 사진&#10;&#10;자동 생성된 설명">
            <a:extLst>
              <a:ext uri="{FF2B5EF4-FFF2-40B4-BE49-F238E27FC236}">
                <a16:creationId xmlns:a16="http://schemas.microsoft.com/office/drawing/2014/main" id="{4DEAFF53-6074-D9A1-6EDA-61BC5BDDD6F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5365" t="20367" r="76518" b="10170"/>
          <a:stretch/>
        </p:blipFill>
        <p:spPr>
          <a:xfrm>
            <a:off x="4825308" y="3172995"/>
            <a:ext cx="2398369" cy="667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28548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807" y="22741"/>
            <a:ext cx="17602200" cy="3231833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416320" y="1321594"/>
            <a:ext cx="6355937" cy="61436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320" kern="0" spc="-216">
                <a:solidFill>
                  <a:srgbClr val="1D1D1B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05. 자원봉사센터 연계활동</a:t>
            </a:r>
            <a:endParaRPr lang="en-US" sz="4320"/>
          </a:p>
        </p:txBody>
      </p:sp>
      <p:sp>
        <p:nvSpPr>
          <p:cNvPr id="5" name="Text 1"/>
          <p:cNvSpPr/>
          <p:nvPr/>
        </p:nvSpPr>
        <p:spPr>
          <a:xfrm>
            <a:off x="13643705" y="1257586"/>
            <a:ext cx="2232708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160" kern="0" spc="-22">
                <a:solidFill>
                  <a:srgbClr val="1D1D1B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자원봉사</a:t>
            </a:r>
            <a:endParaRPr lang="en-US" sz="2160"/>
          </a:p>
        </p:txBody>
      </p:sp>
      <p:sp>
        <p:nvSpPr>
          <p:cNvPr id="6" name="Text 2"/>
          <p:cNvSpPr/>
          <p:nvPr/>
        </p:nvSpPr>
        <p:spPr>
          <a:xfrm>
            <a:off x="13643705" y="1641634"/>
            <a:ext cx="2232708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160" kern="0" spc="-22">
                <a:solidFill>
                  <a:srgbClr val="1D1D1B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기본소양교육</a:t>
            </a:r>
            <a:endParaRPr lang="en-US" sz="216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66" y="9399666"/>
            <a:ext cx="3200400" cy="3657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89595" y="9436179"/>
            <a:ext cx="3861625" cy="4526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kern="0" spc="-108">
                <a:solidFill>
                  <a:srgbClr val="333333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많은 활용 바랍니다!</a:t>
            </a:r>
            <a:endParaRPr lang="en-US" sz="216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4785" y="1620783"/>
            <a:ext cx="6811994" cy="5316522"/>
          </a:xfrm>
          <a:prstGeom prst="rect">
            <a:avLst/>
          </a:prstGeom>
        </p:spPr>
      </p:pic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998" y="6815508"/>
            <a:ext cx="2663904" cy="2392728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4661154" y="6641116"/>
            <a:ext cx="8982551" cy="136202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76" kern="0" spc="-96">
                <a:solidFill>
                  <a:srgbClr val="1D1D1B"/>
                </a:solidFill>
                <a:latin typeface="RixOing-Twinkle" pitchFamily="34" charset="0"/>
                <a:ea typeface="RixOing-Twinkle" pitchFamily="34" charset="-122"/>
                <a:cs typeface="RixOing-Twinkle" pitchFamily="34" charset="-120"/>
              </a:rPr>
              <a:t>전국 자원봉사센터</a:t>
            </a:r>
            <a:endParaRPr lang="en-US" sz="9576"/>
          </a:p>
        </p:txBody>
      </p:sp>
      <p:sp>
        <p:nvSpPr>
          <p:cNvPr id="12" name="Text 5"/>
          <p:cNvSpPr/>
          <p:nvPr/>
        </p:nvSpPr>
        <p:spPr>
          <a:xfrm>
            <a:off x="4661154" y="8003143"/>
            <a:ext cx="8982551" cy="136202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76" kern="0" spc="-96">
                <a:solidFill>
                  <a:srgbClr val="1D1D1B"/>
                </a:solidFill>
                <a:latin typeface="RixOing-Twinkle" pitchFamily="34" charset="0"/>
                <a:ea typeface="RixOing-Twinkle" pitchFamily="34" charset="-122"/>
                <a:cs typeface="RixOing-Twinkle" pitchFamily="34" charset="-120"/>
              </a:rPr>
              <a:t>인정예우 제도</a:t>
            </a:r>
            <a:endParaRPr lang="en-US" sz="9576"/>
          </a:p>
        </p:txBody>
      </p:sp>
      <p:pic>
        <p:nvPicPr>
          <p:cNvPr id="13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44493" y="6241466"/>
            <a:ext cx="10416016" cy="36576"/>
          </a:xfrm>
          <a:prstGeom prst="rect">
            <a:avLst/>
          </a:prstGeom>
        </p:spPr>
      </p:pic>
      <p:sp>
        <p:nvSpPr>
          <p:cNvPr id="14" name="Text 6"/>
          <p:cNvSpPr/>
          <p:nvPr/>
        </p:nvSpPr>
        <p:spPr>
          <a:xfrm>
            <a:off x="7772257" y="3158823"/>
            <a:ext cx="8410337" cy="64865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3096" kern="0" spc="-155" dirty="0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우리 지부가 </a:t>
            </a:r>
            <a:r>
              <a:rPr lang="en-US" altLang="ko-KR" sz="3096" kern="0" spc="-155" dirty="0" err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지역</a:t>
            </a:r>
            <a:r>
              <a:rPr lang="ko-KR" altLang="en-US" sz="3096" kern="0" spc="-155" dirty="0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의</a:t>
            </a:r>
            <a:r>
              <a:rPr lang="en-US" altLang="ko-KR" sz="3096" kern="0" spc="-155" dirty="0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 </a:t>
            </a:r>
            <a:r>
              <a:rPr lang="en-US" altLang="ko-KR" sz="3096" kern="0" spc="-155" dirty="0" err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자원봉사센터에</a:t>
            </a:r>
            <a:r>
              <a:rPr lang="en-US" altLang="ko-KR" sz="3096" kern="0" spc="-155" dirty="0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 </a:t>
            </a:r>
            <a:endParaRPr lang="en-US" sz="3096" dirty="0"/>
          </a:p>
        </p:txBody>
      </p:sp>
      <p:sp>
        <p:nvSpPr>
          <p:cNvPr id="15" name="Text 7"/>
          <p:cNvSpPr/>
          <p:nvPr/>
        </p:nvSpPr>
        <p:spPr>
          <a:xfrm>
            <a:off x="7772257" y="3807476"/>
            <a:ext cx="8410337" cy="64865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kern="0" spc="-155" dirty="0" err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등록이</a:t>
            </a:r>
            <a:r>
              <a:rPr lang="en-US" sz="3096" kern="0" spc="-155" dirty="0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 </a:t>
            </a:r>
            <a:r>
              <a:rPr lang="en-US" sz="3096" kern="0" spc="-155" dirty="0" err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되어있을</a:t>
            </a:r>
            <a:r>
              <a:rPr lang="en-US" sz="3096" kern="0" spc="-155" dirty="0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 </a:t>
            </a:r>
            <a:r>
              <a:rPr lang="en-US" sz="3096" kern="0" spc="-155" dirty="0" err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경우</a:t>
            </a:r>
            <a:r>
              <a:rPr lang="en-US" sz="3096" kern="0" spc="-155" dirty="0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,</a:t>
            </a:r>
            <a:endParaRPr lang="en-US" sz="3096" dirty="0"/>
          </a:p>
        </p:txBody>
      </p:sp>
      <p:sp>
        <p:nvSpPr>
          <p:cNvPr id="16" name="Text 8"/>
          <p:cNvSpPr/>
          <p:nvPr/>
        </p:nvSpPr>
        <p:spPr>
          <a:xfrm>
            <a:off x="7772257" y="4456128"/>
            <a:ext cx="8410337" cy="64865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kern="0" spc="-155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봉사시간을 인증을 통해 우수봉사자 선정,</a:t>
            </a:r>
            <a:endParaRPr lang="en-US" sz="3096"/>
          </a:p>
        </p:txBody>
      </p:sp>
      <p:sp>
        <p:nvSpPr>
          <p:cNvPr id="17" name="Text 9"/>
          <p:cNvSpPr/>
          <p:nvPr/>
        </p:nvSpPr>
        <p:spPr>
          <a:xfrm>
            <a:off x="7772257" y="5104781"/>
            <a:ext cx="8410337" cy="64865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kern="0" spc="-155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지역 가맹점할인 등 혜택을 받을 수 있습니다.</a:t>
            </a:r>
            <a:endParaRPr lang="en-US" sz="3096"/>
          </a:p>
        </p:txBody>
      </p:sp>
      <p:sp>
        <p:nvSpPr>
          <p:cNvPr id="18" name="Text 10"/>
          <p:cNvSpPr/>
          <p:nvPr/>
        </p:nvSpPr>
        <p:spPr>
          <a:xfrm>
            <a:off x="11401139" y="9332738"/>
            <a:ext cx="6717983" cy="47720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88" kern="0" spc="-52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*자세한 내용은 각 지역 사회 자원봉사센터로 문의</a:t>
            </a:r>
            <a:endParaRPr lang="en-US" sz="2088"/>
          </a:p>
        </p:txBody>
      </p:sp>
      <p:pic>
        <p:nvPicPr>
          <p:cNvPr id="19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1579" y="2122633"/>
            <a:ext cx="9625203" cy="8174165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69569" y="5397914"/>
            <a:ext cx="2880217" cy="671084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4322" y="7552094"/>
            <a:ext cx="4114657" cy="671084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2807" y="22741"/>
            <a:ext cx="17602200" cy="3231833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1416320" y="1321594"/>
            <a:ext cx="7540085" cy="61436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320" kern="0" spc="-216">
                <a:solidFill>
                  <a:srgbClr val="1D1D1B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06. 오늘의 자원봉사 활동 '줍깅'</a:t>
            </a:r>
            <a:endParaRPr lang="en-US" sz="4320"/>
          </a:p>
        </p:txBody>
      </p:sp>
      <p:sp>
        <p:nvSpPr>
          <p:cNvPr id="8" name="Text 1"/>
          <p:cNvSpPr/>
          <p:nvPr/>
        </p:nvSpPr>
        <p:spPr>
          <a:xfrm>
            <a:off x="13643705" y="1257586"/>
            <a:ext cx="2232708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160" kern="0" spc="-22">
                <a:solidFill>
                  <a:srgbClr val="1D1D1B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자원봉사</a:t>
            </a:r>
            <a:endParaRPr lang="en-US" sz="2160"/>
          </a:p>
        </p:txBody>
      </p:sp>
      <p:sp>
        <p:nvSpPr>
          <p:cNvPr id="9" name="Text 2"/>
          <p:cNvSpPr/>
          <p:nvPr/>
        </p:nvSpPr>
        <p:spPr>
          <a:xfrm>
            <a:off x="13643705" y="1641634"/>
            <a:ext cx="2232708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160" kern="0" spc="-22">
                <a:solidFill>
                  <a:srgbClr val="1D1D1B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기본소양교육</a:t>
            </a:r>
            <a:endParaRPr lang="en-US" sz="2160"/>
          </a:p>
        </p:txBody>
      </p:sp>
      <p:sp>
        <p:nvSpPr>
          <p:cNvPr id="10" name="Text 3"/>
          <p:cNvSpPr/>
          <p:nvPr/>
        </p:nvSpPr>
        <p:spPr>
          <a:xfrm>
            <a:off x="8643795" y="5397818"/>
            <a:ext cx="8820531" cy="70223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>
                <a:solidFill>
                  <a:srgbClr val="000000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UN경제사회이사회로부터 NGO 최상위 지위인</a:t>
            </a:r>
            <a:endParaRPr lang="en-US" sz="2880"/>
          </a:p>
        </p:txBody>
      </p:sp>
      <p:sp>
        <p:nvSpPr>
          <p:cNvPr id="11" name="Text 4"/>
          <p:cNvSpPr/>
          <p:nvPr/>
        </p:nvSpPr>
        <p:spPr>
          <a:xfrm>
            <a:off x="8643795" y="6100048"/>
            <a:ext cx="8820531" cy="70223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>
                <a:solidFill>
                  <a:srgbClr val="000000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‘포괄적 협의 지위’를 획득한 세계평화여성연합은</a:t>
            </a:r>
            <a:endParaRPr lang="en-US" sz="2880"/>
          </a:p>
        </p:txBody>
      </p:sp>
      <p:sp>
        <p:nvSpPr>
          <p:cNvPr id="12" name="Text 5"/>
          <p:cNvSpPr/>
          <p:nvPr/>
        </p:nvSpPr>
        <p:spPr>
          <a:xfrm>
            <a:off x="8643795" y="6802279"/>
            <a:ext cx="8820531" cy="70223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>
                <a:solidFill>
                  <a:srgbClr val="000000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매년 10월 24일 '유엔의 날'을 기념하여</a:t>
            </a:r>
            <a:endParaRPr lang="en-US" sz="2880"/>
          </a:p>
        </p:txBody>
      </p:sp>
      <p:sp>
        <p:nvSpPr>
          <p:cNvPr id="13" name="Text 6"/>
          <p:cNvSpPr/>
          <p:nvPr/>
        </p:nvSpPr>
        <p:spPr>
          <a:xfrm>
            <a:off x="8643795" y="7504509"/>
            <a:ext cx="8820531" cy="70223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>
                <a:solidFill>
                  <a:srgbClr val="000000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SDG 13 영역, [기후행동]을 위한 줍깅 행사를</a:t>
            </a:r>
            <a:endParaRPr lang="en-US" sz="2880"/>
          </a:p>
        </p:txBody>
      </p:sp>
      <p:sp>
        <p:nvSpPr>
          <p:cNvPr id="14" name="Text 7"/>
          <p:cNvSpPr/>
          <p:nvPr/>
        </p:nvSpPr>
        <p:spPr>
          <a:xfrm>
            <a:off x="8643795" y="8206740"/>
            <a:ext cx="8820531" cy="70223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>
                <a:solidFill>
                  <a:srgbClr val="000000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전국 220개 지부에서 동참하고 있습니다.</a:t>
            </a:r>
            <a:endParaRPr lang="en-US" sz="2880"/>
          </a:p>
        </p:txBody>
      </p:sp>
      <p:pic>
        <p:nvPicPr>
          <p:cNvPr id="15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1603" y="3304450"/>
            <a:ext cx="7914275" cy="5604558"/>
          </a:xfrm>
          <a:prstGeom prst="rect">
            <a:avLst/>
          </a:prstGeom>
        </p:spPr>
      </p:pic>
      <p:pic>
        <p:nvPicPr>
          <p:cNvPr id="16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0043" y="7221255"/>
            <a:ext cx="2279571" cy="2310432"/>
          </a:xfrm>
          <a:prstGeom prst="rect">
            <a:avLst/>
          </a:prstGeom>
        </p:spPr>
      </p:pic>
      <p:pic>
        <p:nvPicPr>
          <p:cNvPr id="17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38212" y="2686370"/>
            <a:ext cx="6431947" cy="3215973"/>
          </a:xfrm>
          <a:prstGeom prst="rect">
            <a:avLst/>
          </a:prstGeom>
        </p:spPr>
      </p:pic>
      <p:pic>
        <p:nvPicPr>
          <p:cNvPr id="18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807" y="22741"/>
            <a:ext cx="17602200" cy="3231833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416320" y="1321594"/>
            <a:ext cx="7540085" cy="61436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320" kern="0" spc="-216">
                <a:solidFill>
                  <a:srgbClr val="1D1D1B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06. 오늘의 자원봉사 활동 '줍깅'</a:t>
            </a:r>
            <a:endParaRPr lang="en-US" sz="4320"/>
          </a:p>
        </p:txBody>
      </p:sp>
      <p:sp>
        <p:nvSpPr>
          <p:cNvPr id="5" name="Text 1"/>
          <p:cNvSpPr/>
          <p:nvPr/>
        </p:nvSpPr>
        <p:spPr>
          <a:xfrm>
            <a:off x="13643705" y="1257586"/>
            <a:ext cx="2232708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160" kern="0" spc="-22">
                <a:solidFill>
                  <a:srgbClr val="1D1D1B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자원봉사</a:t>
            </a:r>
            <a:endParaRPr lang="en-US" sz="2160"/>
          </a:p>
        </p:txBody>
      </p:sp>
      <p:sp>
        <p:nvSpPr>
          <p:cNvPr id="6" name="Text 2"/>
          <p:cNvSpPr/>
          <p:nvPr/>
        </p:nvSpPr>
        <p:spPr>
          <a:xfrm>
            <a:off x="13643705" y="1641634"/>
            <a:ext cx="2232708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160" kern="0" spc="-22">
                <a:solidFill>
                  <a:srgbClr val="1D1D1B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기본소양교육</a:t>
            </a:r>
            <a:endParaRPr lang="en-US" sz="216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995" y="3272098"/>
            <a:ext cx="16250603" cy="406736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336881" y="4889754"/>
            <a:ext cx="2633472" cy="12801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600" kern="0" spc="-90">
                <a:solidFill>
                  <a:srgbClr val="1E1E1E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오리엔테이션 진행</a:t>
            </a:r>
            <a:endParaRPr lang="en-US" sz="3600"/>
          </a:p>
        </p:txBody>
      </p:sp>
      <p:sp>
        <p:nvSpPr>
          <p:cNvPr id="9" name="Text 4"/>
          <p:cNvSpPr/>
          <p:nvPr/>
        </p:nvSpPr>
        <p:spPr>
          <a:xfrm>
            <a:off x="1822371" y="4107228"/>
            <a:ext cx="1662636" cy="7168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32" kern="0" spc="-101">
                <a:solidFill>
                  <a:srgbClr val="FFFFFF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01</a:t>
            </a:r>
            <a:endParaRPr lang="en-US" sz="4032"/>
          </a:p>
        </p:txBody>
      </p:sp>
      <p:sp>
        <p:nvSpPr>
          <p:cNvPr id="10" name="Text 5"/>
          <p:cNvSpPr/>
          <p:nvPr/>
        </p:nvSpPr>
        <p:spPr>
          <a:xfrm>
            <a:off x="5208794" y="4889754"/>
            <a:ext cx="3068098" cy="6400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600" kern="0" spc="-90">
                <a:solidFill>
                  <a:srgbClr val="1E1E1E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지역별</a:t>
            </a:r>
            <a:endParaRPr lang="en-US" sz="3600"/>
          </a:p>
        </p:txBody>
      </p:sp>
      <p:sp>
        <p:nvSpPr>
          <p:cNvPr id="11" name="Text 6"/>
          <p:cNvSpPr/>
          <p:nvPr/>
        </p:nvSpPr>
        <p:spPr>
          <a:xfrm>
            <a:off x="5208794" y="5529834"/>
            <a:ext cx="3068098" cy="6400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600" kern="0" spc="-90">
                <a:solidFill>
                  <a:srgbClr val="1E1E1E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봉사장소 이동</a:t>
            </a:r>
            <a:endParaRPr lang="en-US" sz="3600"/>
          </a:p>
        </p:txBody>
      </p:sp>
      <p:sp>
        <p:nvSpPr>
          <p:cNvPr id="12" name="Text 7"/>
          <p:cNvSpPr/>
          <p:nvPr/>
        </p:nvSpPr>
        <p:spPr>
          <a:xfrm>
            <a:off x="5941171" y="4107228"/>
            <a:ext cx="1603343" cy="7168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32" kern="0" spc="-101">
                <a:solidFill>
                  <a:srgbClr val="FFFFFF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02</a:t>
            </a:r>
            <a:endParaRPr lang="en-US" sz="4032"/>
          </a:p>
        </p:txBody>
      </p:sp>
      <p:sp>
        <p:nvSpPr>
          <p:cNvPr id="13" name="Text 8"/>
          <p:cNvSpPr/>
          <p:nvPr/>
        </p:nvSpPr>
        <p:spPr>
          <a:xfrm>
            <a:off x="9446895" y="4893040"/>
            <a:ext cx="2751487" cy="6400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600" kern="0" spc="-90">
                <a:solidFill>
                  <a:srgbClr val="1E1E1E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줍깅 봉사활동</a:t>
            </a:r>
            <a:endParaRPr lang="en-US" sz="3600"/>
          </a:p>
        </p:txBody>
      </p:sp>
      <p:sp>
        <p:nvSpPr>
          <p:cNvPr id="14" name="Text 9"/>
          <p:cNvSpPr/>
          <p:nvPr/>
        </p:nvSpPr>
        <p:spPr>
          <a:xfrm>
            <a:off x="9446895" y="5533120"/>
            <a:ext cx="2751487" cy="6400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600" kern="0" spc="-90">
                <a:solidFill>
                  <a:srgbClr val="1E1E1E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진행</a:t>
            </a:r>
            <a:endParaRPr lang="en-US" sz="3600"/>
          </a:p>
        </p:txBody>
      </p:sp>
      <p:sp>
        <p:nvSpPr>
          <p:cNvPr id="15" name="Text 10"/>
          <p:cNvSpPr/>
          <p:nvPr/>
        </p:nvSpPr>
        <p:spPr>
          <a:xfrm>
            <a:off x="10082975" y="4107228"/>
            <a:ext cx="1479328" cy="7168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32" kern="0" spc="-101">
                <a:solidFill>
                  <a:srgbClr val="FFFFFF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03</a:t>
            </a:r>
            <a:endParaRPr lang="en-US" sz="4032"/>
          </a:p>
        </p:txBody>
      </p:sp>
      <p:sp>
        <p:nvSpPr>
          <p:cNvPr id="16" name="Text 11"/>
          <p:cNvSpPr/>
          <p:nvPr/>
        </p:nvSpPr>
        <p:spPr>
          <a:xfrm>
            <a:off x="13444252" y="4961477"/>
            <a:ext cx="2972800" cy="6400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600" kern="0" spc="-90">
                <a:solidFill>
                  <a:srgbClr val="1E1E1E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분리수거 후</a:t>
            </a:r>
            <a:endParaRPr lang="en-US" sz="3600"/>
          </a:p>
        </p:txBody>
      </p:sp>
      <p:sp>
        <p:nvSpPr>
          <p:cNvPr id="17" name="Text 12"/>
          <p:cNvSpPr/>
          <p:nvPr/>
        </p:nvSpPr>
        <p:spPr>
          <a:xfrm>
            <a:off x="13444252" y="5601557"/>
            <a:ext cx="2972800" cy="6400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600" kern="0" spc="-90">
                <a:solidFill>
                  <a:srgbClr val="1E1E1E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마무리</a:t>
            </a:r>
            <a:endParaRPr lang="en-US" sz="3600"/>
          </a:p>
        </p:txBody>
      </p:sp>
      <p:sp>
        <p:nvSpPr>
          <p:cNvPr id="18" name="Text 13"/>
          <p:cNvSpPr/>
          <p:nvPr/>
        </p:nvSpPr>
        <p:spPr>
          <a:xfrm>
            <a:off x="14155626" y="4178951"/>
            <a:ext cx="1549908" cy="7168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32" kern="0" spc="-101">
                <a:solidFill>
                  <a:srgbClr val="FFFFFF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04</a:t>
            </a:r>
            <a:endParaRPr lang="en-US" sz="4032"/>
          </a:p>
        </p:txBody>
      </p:sp>
      <p:sp>
        <p:nvSpPr>
          <p:cNvPr id="19" name="Text 14"/>
          <p:cNvSpPr/>
          <p:nvPr/>
        </p:nvSpPr>
        <p:spPr>
          <a:xfrm>
            <a:off x="3393424" y="8370189"/>
            <a:ext cx="10762345" cy="64865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kern="0" spc="-155">
                <a:solidFill>
                  <a:srgbClr val="333333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* 봉사시간 지급이 가능한 경우 봉사활동 서명부에 서명 진행</a:t>
            </a:r>
            <a:endParaRPr lang="en-US" sz="3096"/>
          </a:p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857143" y="3743754"/>
            <a:ext cx="6990731" cy="7735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84" kern="0" spc="-85">
                <a:solidFill>
                  <a:srgbClr val="000000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제 8차 전국 동시 봉사활동 '줍깅'을</a:t>
            </a:r>
            <a:endParaRPr lang="en-US" sz="3384"/>
          </a:p>
        </p:txBody>
      </p:sp>
      <p:sp>
        <p:nvSpPr>
          <p:cNvPr id="4" name="Text 1"/>
          <p:cNvSpPr/>
          <p:nvPr/>
        </p:nvSpPr>
        <p:spPr>
          <a:xfrm>
            <a:off x="6857143" y="4517279"/>
            <a:ext cx="6990731" cy="7735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84" kern="0" spc="-85">
                <a:solidFill>
                  <a:srgbClr val="000000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진행하시며 촬영한</a:t>
            </a:r>
            <a:endParaRPr lang="en-US" sz="3384"/>
          </a:p>
        </p:txBody>
      </p:sp>
      <p:sp>
        <p:nvSpPr>
          <p:cNvPr id="5" name="Text 2"/>
          <p:cNvSpPr/>
          <p:nvPr/>
        </p:nvSpPr>
        <p:spPr>
          <a:xfrm>
            <a:off x="6857143" y="5290804"/>
            <a:ext cx="6990731" cy="7735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84" kern="0" spc="-85">
                <a:solidFill>
                  <a:srgbClr val="000000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다양한 사진, 영상, 여러가지 스토리를</a:t>
            </a:r>
            <a:endParaRPr lang="en-US" sz="3384"/>
          </a:p>
        </p:txBody>
      </p:sp>
      <p:sp>
        <p:nvSpPr>
          <p:cNvPr id="6" name="Text 3"/>
          <p:cNvSpPr/>
          <p:nvPr/>
        </p:nvSpPr>
        <p:spPr>
          <a:xfrm>
            <a:off x="6857143" y="6064329"/>
            <a:ext cx="6990731" cy="7735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84" kern="0" spc="-85">
                <a:solidFill>
                  <a:srgbClr val="000000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SNS에 업로드 해주세요🤗</a:t>
            </a:r>
            <a:endParaRPr lang="en-US" sz="3384"/>
          </a:p>
        </p:txBody>
      </p:sp>
      <p:sp>
        <p:nvSpPr>
          <p:cNvPr id="7" name="Text 4"/>
          <p:cNvSpPr/>
          <p:nvPr/>
        </p:nvSpPr>
        <p:spPr>
          <a:xfrm>
            <a:off x="2173557" y="589217"/>
            <a:ext cx="13209364" cy="237572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352" kern="0" spc="-84">
                <a:solidFill>
                  <a:srgbClr val="1D1D1B"/>
                </a:solidFill>
                <a:latin typeface="RixOing-Twinkle" pitchFamily="34" charset="0"/>
                <a:ea typeface="RixOing-Twinkle" pitchFamily="34" charset="-122"/>
                <a:cs typeface="RixOing-Twinkle" pitchFamily="34" charset="-120"/>
              </a:rPr>
              <a:t>전국 동시 봉사활동 '줍깅' SNS 홍보 활동</a:t>
            </a:r>
            <a:endParaRPr lang="en-US" sz="8352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602" y="3266109"/>
            <a:ext cx="4317683" cy="5600414"/>
          </a:xfrm>
          <a:prstGeom prst="rect">
            <a:avLst/>
          </a:prstGeom>
        </p:spPr>
      </p:pic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6237" y="8020157"/>
            <a:ext cx="2056971" cy="647510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67453" y="3266054"/>
            <a:ext cx="1711500" cy="1711500"/>
          </a:xfrm>
          <a:prstGeom prst="rect">
            <a:avLst/>
          </a:prstGeom>
        </p:spPr>
      </p:pic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68459" y="5210983"/>
            <a:ext cx="1710500" cy="1710500"/>
          </a:xfrm>
          <a:prstGeom prst="rect">
            <a:avLst/>
          </a:prstGeom>
        </p:spPr>
      </p:pic>
      <p:pic>
        <p:nvPicPr>
          <p:cNvPr id="12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03404" y="8020157"/>
            <a:ext cx="2056971" cy="647510"/>
          </a:xfrm>
          <a:prstGeom prst="rect">
            <a:avLst/>
          </a:prstGeom>
        </p:spPr>
      </p:pic>
      <p:pic>
        <p:nvPicPr>
          <p:cNvPr id="13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849070" y="8020157"/>
            <a:ext cx="2056971" cy="647510"/>
          </a:xfrm>
          <a:prstGeom prst="rect">
            <a:avLst/>
          </a:prstGeom>
        </p:spPr>
      </p:pic>
      <p:pic>
        <p:nvPicPr>
          <p:cNvPr id="14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121902" y="8020139"/>
            <a:ext cx="2056971" cy="647510"/>
          </a:xfrm>
          <a:prstGeom prst="rect">
            <a:avLst/>
          </a:prstGeom>
        </p:spPr>
      </p:pic>
      <p:sp>
        <p:nvSpPr>
          <p:cNvPr id="15" name="Text 5"/>
          <p:cNvSpPr/>
          <p:nvPr/>
        </p:nvSpPr>
        <p:spPr>
          <a:xfrm>
            <a:off x="9904381" y="7143321"/>
            <a:ext cx="3358848" cy="5897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b="1">
                <a:solidFill>
                  <a:srgbClr val="1E1E1E"/>
                </a:solidFill>
                <a:latin typeface="NotoSansKRSC-Regular" pitchFamily="34" charset="0"/>
                <a:ea typeface="NotoSansKRSC-Regular" pitchFamily="34" charset="-122"/>
                <a:cs typeface="NotoSansKRSC-Regular" pitchFamily="34" charset="-120"/>
              </a:rPr>
              <a:t>#해시태그 ↓↓↓</a:t>
            </a:r>
            <a:endParaRPr lang="en-US" sz="3096"/>
          </a:p>
        </p:txBody>
      </p:sp>
      <p:pic>
        <p:nvPicPr>
          <p:cNvPr id="16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09217" y="8789524"/>
            <a:ext cx="2057114" cy="647510"/>
          </a:xfrm>
          <a:prstGeom prst="rect">
            <a:avLst/>
          </a:prstGeom>
        </p:spPr>
      </p:pic>
      <p:pic>
        <p:nvPicPr>
          <p:cNvPr id="17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32953" y="8789506"/>
            <a:ext cx="2057114" cy="647510"/>
          </a:xfrm>
          <a:prstGeom prst="rect">
            <a:avLst/>
          </a:prstGeom>
        </p:spPr>
      </p:pic>
      <p:pic>
        <p:nvPicPr>
          <p:cNvPr id="18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203569" y="8790210"/>
            <a:ext cx="2057114" cy="647510"/>
          </a:xfrm>
          <a:prstGeom prst="rect">
            <a:avLst/>
          </a:prstGeom>
        </p:spPr>
      </p:pic>
      <p:pic>
        <p:nvPicPr>
          <p:cNvPr id="19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7120" y="1041273"/>
            <a:ext cx="5217509" cy="6291786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6655" y="1301246"/>
            <a:ext cx="2577751" cy="6030039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4248388" y="7727680"/>
            <a:ext cx="9029129" cy="13578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880" b="1">
                <a:solidFill>
                  <a:srgbClr val="1E1E1E"/>
                </a:solidFill>
                <a:latin typeface="JTTChamjalhaesseoyo-L" pitchFamily="34" charset="0"/>
                <a:ea typeface="JTTChamjalhaesseoyo-L" pitchFamily="34" charset="-122"/>
                <a:cs typeface="JTTChamjalhaesseoyo-L" pitchFamily="34" charset="-120"/>
              </a:rPr>
              <a:t>Thank you</a:t>
            </a:r>
            <a:endParaRPr lang="en-US" sz="11880"/>
          </a:p>
        </p:txBody>
      </p:sp>
      <p:sp>
        <p:nvSpPr>
          <p:cNvPr id="6" name="Text 1"/>
          <p:cNvSpPr/>
          <p:nvPr/>
        </p:nvSpPr>
        <p:spPr>
          <a:xfrm>
            <a:off x="911828" y="905256"/>
            <a:ext cx="3205544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160" kern="0" spc="-22">
                <a:solidFill>
                  <a:srgbClr val="1D1D1B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자원봉사 기본소양교육</a:t>
            </a:r>
            <a:endParaRPr lang="en-US" sz="2160"/>
          </a:p>
        </p:txBody>
      </p:sp>
      <p:pic>
        <p:nvPicPr>
          <p:cNvPr id="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6028" y="3999686"/>
            <a:ext cx="2983944" cy="622221"/>
          </a:xfrm>
          <a:prstGeom prst="rect">
            <a:avLst/>
          </a:prstGeom>
        </p:spPr>
      </p:pic>
      <p:pic>
        <p:nvPicPr>
          <p:cNvPr id="8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20608" y="3999787"/>
            <a:ext cx="2773775" cy="622221"/>
          </a:xfrm>
          <a:prstGeom prst="rect">
            <a:avLst/>
          </a:prstGeom>
        </p:spPr>
      </p:pic>
      <p:pic>
        <p:nvPicPr>
          <p:cNvPr id="9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6584" y="3093104"/>
            <a:ext cx="1665494" cy="1665494"/>
          </a:xfrm>
          <a:prstGeom prst="rect">
            <a:avLst/>
          </a:prstGeom>
        </p:spPr>
      </p:pic>
      <p:pic>
        <p:nvPicPr>
          <p:cNvPr id="10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72031" y="4621844"/>
            <a:ext cx="2854500" cy="2833497"/>
          </a:xfrm>
          <a:prstGeom prst="rect">
            <a:avLst/>
          </a:prstGeom>
        </p:spPr>
      </p:pic>
      <p:pic>
        <p:nvPicPr>
          <p:cNvPr id="11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683447" y="4621917"/>
            <a:ext cx="2807780" cy="2849642"/>
          </a:xfrm>
          <a:prstGeom prst="rect">
            <a:avLst/>
          </a:prstGeom>
        </p:spPr>
      </p:pic>
      <p:sp>
        <p:nvSpPr>
          <p:cNvPr id="14" name="Text 4"/>
          <p:cNvSpPr/>
          <p:nvPr/>
        </p:nvSpPr>
        <p:spPr>
          <a:xfrm>
            <a:off x="10894790" y="3121962"/>
            <a:ext cx="1917097" cy="44034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kern="0" spc="-53" dirty="0" err="1">
                <a:solidFill>
                  <a:schemeClr val="accent2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카카오톡</a:t>
            </a:r>
            <a:endParaRPr lang="en-US" sz="3096" dirty="0">
              <a:solidFill>
                <a:schemeClr val="accent2"/>
              </a:solidFill>
            </a:endParaRPr>
          </a:p>
        </p:txBody>
      </p:sp>
      <p:sp>
        <p:nvSpPr>
          <p:cNvPr id="15" name="Text 5"/>
          <p:cNvSpPr/>
          <p:nvPr/>
        </p:nvSpPr>
        <p:spPr>
          <a:xfrm>
            <a:off x="10894790" y="3562302"/>
            <a:ext cx="1917097" cy="44034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kern="0" spc="-53" dirty="0" err="1">
                <a:solidFill>
                  <a:schemeClr val="accent2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채널추가</a:t>
            </a:r>
            <a:endParaRPr lang="en-US" sz="3096" dirty="0">
              <a:solidFill>
                <a:schemeClr val="accent2"/>
              </a:solidFill>
            </a:endParaRPr>
          </a:p>
        </p:txBody>
      </p:sp>
      <p:pic>
        <p:nvPicPr>
          <p:cNvPr id="16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374421">
            <a:off x="4026167" y="4572905"/>
            <a:ext cx="1899163" cy="1888026"/>
          </a:xfrm>
          <a:prstGeom prst="rect">
            <a:avLst/>
          </a:prstGeom>
        </p:spPr>
      </p:pic>
      <p:pic>
        <p:nvPicPr>
          <p:cNvPr id="17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5225604">
            <a:off x="11880159" y="4207145"/>
            <a:ext cx="1899163" cy="1888026"/>
          </a:xfrm>
          <a:prstGeom prst="rect">
            <a:avLst/>
          </a:prstGeom>
        </p:spPr>
      </p:pic>
      <p:pic>
        <p:nvPicPr>
          <p:cNvPr id="18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sp>
        <p:nvSpPr>
          <p:cNvPr id="19" name="Text 4">
            <a:extLst>
              <a:ext uri="{FF2B5EF4-FFF2-40B4-BE49-F238E27FC236}">
                <a16:creationId xmlns:a16="http://schemas.microsoft.com/office/drawing/2014/main" id="{D8D3A9CF-10D7-CD4D-ADE7-A726B3A513D7}"/>
              </a:ext>
            </a:extLst>
          </p:cNvPr>
          <p:cNvSpPr/>
          <p:nvPr/>
        </p:nvSpPr>
        <p:spPr>
          <a:xfrm>
            <a:off x="5756474" y="3537231"/>
            <a:ext cx="1917097" cy="44034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3096" kern="0" spc="-53" dirty="0">
                <a:solidFill>
                  <a:schemeClr val="accent6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여성연합</a:t>
            </a:r>
            <a:endParaRPr lang="en-US" sz="3096" dirty="0">
              <a:solidFill>
                <a:schemeClr val="accent6"/>
              </a:solidFill>
            </a:endParaRPr>
          </a:p>
        </p:txBody>
      </p:sp>
      <p:sp>
        <p:nvSpPr>
          <p:cNvPr id="20" name="Text 5">
            <a:extLst>
              <a:ext uri="{FF2B5EF4-FFF2-40B4-BE49-F238E27FC236}">
                <a16:creationId xmlns:a16="http://schemas.microsoft.com/office/drawing/2014/main" id="{150ABE1F-8BEF-A035-1961-25B49A2EC2DD}"/>
              </a:ext>
            </a:extLst>
          </p:cNvPr>
          <p:cNvSpPr/>
          <p:nvPr/>
        </p:nvSpPr>
        <p:spPr>
          <a:xfrm>
            <a:off x="5756474" y="3977571"/>
            <a:ext cx="1917097" cy="44034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3096" kern="0" spc="-53" dirty="0">
                <a:solidFill>
                  <a:schemeClr val="accent6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홈페이지</a:t>
            </a:r>
            <a:endParaRPr lang="en-US" sz="3096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5317" y="2956904"/>
            <a:ext cx="2856786" cy="4007215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6395" y="2922560"/>
            <a:ext cx="2557463" cy="4075938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40560" y="2922560"/>
            <a:ext cx="2557463" cy="4075938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5465540" y="946404"/>
            <a:ext cx="6625257" cy="11658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120" b="1" kern="0" spc="153">
                <a:solidFill>
                  <a:srgbClr val="1E1E1E"/>
                </a:solidFill>
                <a:latin typeface="RixOing-Twinkle" pitchFamily="34" charset="0"/>
                <a:ea typeface="RixOing-Twinkle" pitchFamily="34" charset="-122"/>
                <a:cs typeface="RixOing-Twinkle" pitchFamily="34" charset="-120"/>
              </a:rPr>
              <a:t>CONTENTS</a:t>
            </a:r>
            <a:endParaRPr lang="en-US" sz="6120"/>
          </a:p>
        </p:txBody>
      </p:sp>
      <p:pic>
        <p:nvPicPr>
          <p:cNvPr id="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7749" y="7469697"/>
            <a:ext cx="3534156" cy="1214866"/>
          </a:xfrm>
          <a:prstGeom prst="rect">
            <a:avLst/>
          </a:prstGeom>
        </p:spPr>
      </p:pic>
      <p:pic>
        <p:nvPicPr>
          <p:cNvPr id="8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92648" y="7470264"/>
            <a:ext cx="3841909" cy="1214866"/>
          </a:xfrm>
          <a:prstGeom prst="rect">
            <a:avLst/>
          </a:prstGeom>
        </p:spPr>
      </p:pic>
      <p:sp>
        <p:nvSpPr>
          <p:cNvPr id="9" name="Text 1"/>
          <p:cNvSpPr/>
          <p:nvPr/>
        </p:nvSpPr>
        <p:spPr>
          <a:xfrm>
            <a:off x="6835569" y="7764685"/>
            <a:ext cx="3756184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24" kern="0" spc="-106">
                <a:solidFill>
                  <a:srgbClr val="1E1E1E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여성연합의 자원봉사</a:t>
            </a:r>
            <a:endParaRPr lang="en-US" sz="3024"/>
          </a:p>
        </p:txBody>
      </p:sp>
      <p:pic>
        <p:nvPicPr>
          <p:cNvPr id="10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785976" y="7470237"/>
            <a:ext cx="3666458" cy="1214866"/>
          </a:xfrm>
          <a:prstGeom prst="rect">
            <a:avLst/>
          </a:prstGeom>
        </p:spPr>
      </p:pic>
      <p:sp>
        <p:nvSpPr>
          <p:cNvPr id="11" name="Text 2"/>
          <p:cNvSpPr/>
          <p:nvPr/>
        </p:nvSpPr>
        <p:spPr>
          <a:xfrm>
            <a:off x="12076938" y="7764542"/>
            <a:ext cx="3084528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24" kern="0" spc="-106">
                <a:solidFill>
                  <a:srgbClr val="1E1E1E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자원봉사 안내사항</a:t>
            </a:r>
            <a:endParaRPr lang="en-US" sz="3024"/>
          </a:p>
        </p:txBody>
      </p:sp>
      <p:pic>
        <p:nvPicPr>
          <p:cNvPr id="12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5400000">
            <a:off x="4209669" y="5007136"/>
            <a:ext cx="3815014" cy="100798"/>
          </a:xfrm>
          <a:prstGeom prst="rect">
            <a:avLst/>
          </a:prstGeom>
        </p:spPr>
      </p:pic>
      <p:pic>
        <p:nvPicPr>
          <p:cNvPr id="13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9339042" y="5001613"/>
            <a:ext cx="3803968" cy="100798"/>
          </a:xfrm>
          <a:prstGeom prst="rect">
            <a:avLst/>
          </a:prstGeom>
        </p:spPr>
      </p:pic>
      <p:pic>
        <p:nvPicPr>
          <p:cNvPr id="14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0930820">
            <a:off x="2228164" y="4380726"/>
            <a:ext cx="755588" cy="1104431"/>
          </a:xfrm>
          <a:prstGeom prst="rect">
            <a:avLst/>
          </a:prstGeom>
        </p:spPr>
      </p:pic>
      <p:pic>
        <p:nvPicPr>
          <p:cNvPr id="15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658842">
            <a:off x="4558037" y="5047305"/>
            <a:ext cx="759778" cy="760934"/>
          </a:xfrm>
          <a:prstGeom prst="rect">
            <a:avLst/>
          </a:prstGeom>
        </p:spPr>
      </p:pic>
      <p:pic>
        <p:nvPicPr>
          <p:cNvPr id="16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004042">
            <a:off x="6657591" y="4016859"/>
            <a:ext cx="1284092" cy="653359"/>
          </a:xfrm>
          <a:prstGeom prst="rect">
            <a:avLst/>
          </a:prstGeom>
        </p:spPr>
      </p:pic>
      <p:pic>
        <p:nvPicPr>
          <p:cNvPr id="17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7496060">
            <a:off x="9390979" y="5522162"/>
            <a:ext cx="1284092" cy="653359"/>
          </a:xfrm>
          <a:prstGeom prst="rect">
            <a:avLst/>
          </a:prstGeom>
        </p:spPr>
      </p:pic>
      <p:pic>
        <p:nvPicPr>
          <p:cNvPr id="18" name="Image 1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988668">
            <a:off x="14361109" y="5453024"/>
            <a:ext cx="1103955" cy="1104431"/>
          </a:xfrm>
          <a:prstGeom prst="rect">
            <a:avLst/>
          </a:prstGeom>
        </p:spPr>
      </p:pic>
      <p:pic>
        <p:nvPicPr>
          <p:cNvPr id="19" name="Image 14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0021040">
            <a:off x="12462540" y="3271842"/>
            <a:ext cx="717626" cy="717936"/>
          </a:xfrm>
          <a:prstGeom prst="rect">
            <a:avLst/>
          </a:prstGeom>
        </p:spPr>
      </p:pic>
      <p:pic>
        <p:nvPicPr>
          <p:cNvPr id="20" name="Image 15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44509" y="3149998"/>
            <a:ext cx="1026557" cy="1129284"/>
          </a:xfrm>
          <a:prstGeom prst="rect">
            <a:avLst/>
          </a:prstGeom>
        </p:spPr>
      </p:pic>
      <p:pic>
        <p:nvPicPr>
          <p:cNvPr id="21" name="Image 16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7680" y="3503432"/>
            <a:ext cx="8961120" cy="3274409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4571000" y="840677"/>
            <a:ext cx="8429768" cy="12801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0" kern="0" spc="-90">
                <a:solidFill>
                  <a:srgbClr val="1D1D1B"/>
                </a:solidFill>
                <a:latin typeface="RixOing-Twinkle" pitchFamily="34" charset="0"/>
                <a:ea typeface="RixOing-Twinkle" pitchFamily="34" charset="-122"/>
                <a:cs typeface="RixOing-Twinkle" pitchFamily="34" charset="-120"/>
              </a:rPr>
              <a:t>자원봉사란?</a:t>
            </a:r>
            <a:endParaRPr lang="en-US" sz="9000"/>
          </a:p>
        </p:txBody>
      </p:sp>
      <p:sp>
        <p:nvSpPr>
          <p:cNvPr id="5" name="Text 1"/>
          <p:cNvSpPr/>
          <p:nvPr/>
        </p:nvSpPr>
        <p:spPr>
          <a:xfrm>
            <a:off x="5830443" y="2265140"/>
            <a:ext cx="5895594" cy="10698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680">
                <a:solidFill>
                  <a:srgbClr val="B489D2"/>
                </a:solidFill>
                <a:latin typeface="JTTChamjalhaesseoyo-L" pitchFamily="34" charset="0"/>
                <a:ea typeface="JTTChamjalhaesseoyo-L" pitchFamily="34" charset="-122"/>
                <a:cs typeface="JTTChamjalhaesseoyo-L" pitchFamily="34" charset="-120"/>
              </a:rPr>
              <a:t>What is Volunteering?</a:t>
            </a:r>
            <a:endParaRPr lang="en-US" sz="4680"/>
          </a:p>
        </p:txBody>
      </p:sp>
      <p:sp>
        <p:nvSpPr>
          <p:cNvPr id="6" name="Text 2"/>
          <p:cNvSpPr/>
          <p:nvPr/>
        </p:nvSpPr>
        <p:spPr>
          <a:xfrm>
            <a:off x="2738342" y="7028593"/>
            <a:ext cx="12079653" cy="6172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40" kern="0" spc="-81">
                <a:solidFill>
                  <a:srgbClr val="1E1E1E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"남을 위해서 하는 것이 아니라 스스로 원해서 받들고 섬긴다"</a:t>
            </a:r>
            <a:endParaRPr lang="en-US" sz="324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2526" y="1944755"/>
            <a:ext cx="5941886" cy="430968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2618006" y="3767757"/>
            <a:ext cx="3836337" cy="74237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176" b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自 願 奉 仕</a:t>
            </a:r>
            <a:endParaRPr lang="en-US" sz="4176"/>
          </a:p>
        </p:txBody>
      </p:sp>
      <p:sp>
        <p:nvSpPr>
          <p:cNvPr id="9" name="Text 4"/>
          <p:cNvSpPr/>
          <p:nvPr/>
        </p:nvSpPr>
        <p:spPr>
          <a:xfrm>
            <a:off x="12618006" y="4510135"/>
            <a:ext cx="3836337" cy="34561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944">
                <a:solidFill>
                  <a:srgbClr val="777777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스스로</a:t>
            </a:r>
            <a:r>
              <a:rPr lang="en-US" sz="1944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 </a:t>
            </a:r>
            <a:r>
              <a:rPr lang="en-US" sz="1944" b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자</a:t>
            </a:r>
            <a:r>
              <a:rPr lang="en-US" sz="1944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/</a:t>
            </a:r>
            <a:r>
              <a:rPr lang="en-US" sz="1944">
                <a:solidFill>
                  <a:srgbClr val="777777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바랄</a:t>
            </a:r>
            <a:r>
              <a:rPr lang="en-US" sz="1944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 </a:t>
            </a:r>
            <a:r>
              <a:rPr lang="en-US" sz="1944" b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원</a:t>
            </a:r>
            <a:r>
              <a:rPr lang="en-US" sz="1944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/</a:t>
            </a:r>
            <a:r>
              <a:rPr lang="en-US" sz="1944">
                <a:solidFill>
                  <a:srgbClr val="777777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받들</a:t>
            </a:r>
            <a:r>
              <a:rPr lang="en-US" sz="1944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 </a:t>
            </a:r>
            <a:r>
              <a:rPr lang="en-US" sz="1944" b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봉</a:t>
            </a:r>
            <a:r>
              <a:rPr lang="en-US" sz="1944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/</a:t>
            </a:r>
            <a:r>
              <a:rPr lang="en-US" sz="1944">
                <a:solidFill>
                  <a:srgbClr val="777777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섬길</a:t>
            </a:r>
            <a:r>
              <a:rPr lang="en-US" sz="1944" b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 사</a:t>
            </a:r>
            <a:endParaRPr lang="en-US" sz="1944"/>
          </a:p>
        </p:txBody>
      </p:sp>
      <p:sp>
        <p:nvSpPr>
          <p:cNvPr id="10" name="Text 5"/>
          <p:cNvSpPr/>
          <p:nvPr/>
        </p:nvSpPr>
        <p:spPr>
          <a:xfrm>
            <a:off x="13494831" y="3116247"/>
            <a:ext cx="1997107" cy="6035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168" kern="0" spc="-79">
                <a:solidFill>
                  <a:srgbClr val="1E1E1E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한자</a:t>
            </a:r>
            <a:endParaRPr lang="en-US" sz="3168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240" y="1998969"/>
            <a:ext cx="5943600" cy="4310682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1296162" y="3733467"/>
            <a:ext cx="3672030" cy="4251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dirty="0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'</a:t>
            </a:r>
            <a:r>
              <a:rPr lang="en-US" sz="2160" dirty="0" err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자유의지’라는</a:t>
            </a:r>
            <a:r>
              <a:rPr lang="en-US" sz="2160" dirty="0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 </a:t>
            </a:r>
            <a:r>
              <a:rPr lang="en-US" sz="2160" dirty="0" err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뜻을</a:t>
            </a:r>
            <a:r>
              <a:rPr lang="en-US" sz="2160" dirty="0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 </a:t>
            </a:r>
            <a:r>
              <a:rPr lang="en-US" sz="2160" dirty="0" err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가진</a:t>
            </a:r>
            <a:endParaRPr lang="en-US" sz="2160" dirty="0"/>
          </a:p>
        </p:txBody>
      </p:sp>
      <p:sp>
        <p:nvSpPr>
          <p:cNvPr id="13" name="Text 7"/>
          <p:cNvSpPr/>
          <p:nvPr/>
        </p:nvSpPr>
        <p:spPr>
          <a:xfrm>
            <a:off x="1296162" y="4158663"/>
            <a:ext cx="3672030" cy="4251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dirty="0" err="1">
                <a:solidFill>
                  <a:srgbClr val="333333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볼런타스</a:t>
            </a:r>
            <a:r>
              <a:rPr lang="en-US" sz="2160" dirty="0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(</a:t>
            </a:r>
            <a:r>
              <a:rPr lang="en-US" sz="2160" dirty="0" err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Voluntas</a:t>
            </a:r>
            <a:r>
              <a:rPr lang="en-US" sz="2160" dirty="0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)</a:t>
            </a:r>
            <a:r>
              <a:rPr lang="en-US" sz="2160" dirty="0" err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라는</a:t>
            </a:r>
            <a:r>
              <a:rPr lang="en-US" sz="2160" dirty="0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 </a:t>
            </a:r>
            <a:endParaRPr lang="en-US" sz="2160" dirty="0"/>
          </a:p>
        </p:txBody>
      </p:sp>
      <p:sp>
        <p:nvSpPr>
          <p:cNvPr id="14" name="Text 8"/>
          <p:cNvSpPr/>
          <p:nvPr/>
        </p:nvSpPr>
        <p:spPr>
          <a:xfrm>
            <a:off x="1296162" y="4583859"/>
            <a:ext cx="3672030" cy="4251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dirty="0" err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라틴어에서</a:t>
            </a:r>
            <a:r>
              <a:rPr lang="en-US" sz="2160" dirty="0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 </a:t>
            </a:r>
            <a:r>
              <a:rPr lang="en-US" sz="2160" dirty="0" err="1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유래</a:t>
            </a:r>
            <a:endParaRPr lang="en-US" sz="2160" dirty="0"/>
          </a:p>
        </p:txBody>
      </p:sp>
      <p:sp>
        <p:nvSpPr>
          <p:cNvPr id="15" name="Text 9"/>
          <p:cNvSpPr/>
          <p:nvPr/>
        </p:nvSpPr>
        <p:spPr>
          <a:xfrm>
            <a:off x="2213420" y="3118676"/>
            <a:ext cx="1776222" cy="5897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kern="0" spc="-77" dirty="0" err="1">
                <a:solidFill>
                  <a:srgbClr val="1E1E1E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영어</a:t>
            </a:r>
            <a:endParaRPr lang="en-US" sz="3096" dirty="0"/>
          </a:p>
        </p:txBody>
      </p:sp>
      <p:sp>
        <p:nvSpPr>
          <p:cNvPr id="16" name="Text 10"/>
          <p:cNvSpPr/>
          <p:nvPr/>
        </p:nvSpPr>
        <p:spPr>
          <a:xfrm>
            <a:off x="1358741" y="7787545"/>
            <a:ext cx="14838855" cy="5430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376" kern="0" spc="-59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어려운 이웃을 단순히 ‘돕는 것’이 아니라 받드는 것으로 다른 사람의 인격을 존중하며‘ 도움을 주는 것’</a:t>
            </a:r>
            <a:endParaRPr lang="en-US" sz="2376"/>
          </a:p>
        </p:txBody>
      </p:sp>
      <p:sp>
        <p:nvSpPr>
          <p:cNvPr id="17" name="Text 11"/>
          <p:cNvSpPr/>
          <p:nvPr/>
        </p:nvSpPr>
        <p:spPr>
          <a:xfrm>
            <a:off x="1358741" y="8330613"/>
            <a:ext cx="14838855" cy="5430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376" kern="0" spc="-59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개인 또는 단체가 지역사회 및 국가를 위하여 대가 없이 자발적으로 시간과 노력을 제공하는 행위</a:t>
            </a:r>
            <a:endParaRPr lang="en-US" sz="2376"/>
          </a:p>
        </p:txBody>
      </p:sp>
      <p:pic>
        <p:nvPicPr>
          <p:cNvPr id="18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5857" y="3286372"/>
            <a:ext cx="2468880" cy="77724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25612" y="4365403"/>
            <a:ext cx="4774597" cy="4526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자신의 의사로 이웃과 지역사회를 위해</a:t>
            </a:r>
            <a:endParaRPr lang="en-US" sz="2160"/>
          </a:p>
        </p:txBody>
      </p:sp>
      <p:sp>
        <p:nvSpPr>
          <p:cNvPr id="5" name="Text 1"/>
          <p:cNvSpPr/>
          <p:nvPr/>
        </p:nvSpPr>
        <p:spPr>
          <a:xfrm>
            <a:off x="325612" y="4818031"/>
            <a:ext cx="4774597" cy="4526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아무런 대가 없이 활동하는 것</a:t>
            </a:r>
            <a:endParaRPr lang="en-US" sz="216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9811" y="7276877"/>
            <a:ext cx="2468880" cy="777097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-751665" y="8235887"/>
            <a:ext cx="5635847" cy="4663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자원봉사를 시작하고 일정기간 동안</a:t>
            </a:r>
            <a:endParaRPr lang="en-US" sz="2160"/>
          </a:p>
        </p:txBody>
      </p:sp>
      <p:sp>
        <p:nvSpPr>
          <p:cNvPr id="8" name="Text 3"/>
          <p:cNvSpPr/>
          <p:nvPr/>
        </p:nvSpPr>
        <p:spPr>
          <a:xfrm>
            <a:off x="-751665" y="8702231"/>
            <a:ext cx="5635847" cy="4663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지속성을 가지고 정기적으로 봉사하는 것</a:t>
            </a:r>
            <a:endParaRPr lang="en-US" sz="216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21434" y="3286299"/>
            <a:ext cx="2468880" cy="77724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12021503" y="4238244"/>
            <a:ext cx="5860161" cy="4663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타인을 존중하고 이웃과 더불어 살아간다는</a:t>
            </a:r>
            <a:endParaRPr lang="en-US" sz="2160"/>
          </a:p>
        </p:txBody>
      </p:sp>
      <p:sp>
        <p:nvSpPr>
          <p:cNvPr id="11" name="Text 5"/>
          <p:cNvSpPr/>
          <p:nvPr/>
        </p:nvSpPr>
        <p:spPr>
          <a:xfrm>
            <a:off x="12021503" y="4704588"/>
            <a:ext cx="5860161" cy="4663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이타주의적 정신으로 봉사를 실천하는 것</a:t>
            </a:r>
            <a:endParaRPr lang="en-US" sz="216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14225" y="7276795"/>
            <a:ext cx="2468880" cy="777097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12314111" y="8235887"/>
            <a:ext cx="5635847" cy="4663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개인이나 집단의 이익을 목적으로 하지 않고</a:t>
            </a:r>
            <a:endParaRPr lang="en-US" sz="2160"/>
          </a:p>
        </p:txBody>
      </p:sp>
      <p:sp>
        <p:nvSpPr>
          <p:cNvPr id="14" name="Text 7"/>
          <p:cNvSpPr/>
          <p:nvPr/>
        </p:nvSpPr>
        <p:spPr>
          <a:xfrm>
            <a:off x="12314111" y="8702231"/>
            <a:ext cx="5635847" cy="4663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더 큰 공동체의 이해와 유익을 추구하는 활동</a:t>
            </a:r>
            <a:endParaRPr lang="en-US" sz="2160"/>
          </a:p>
        </p:txBody>
      </p:sp>
      <p:pic>
        <p:nvPicPr>
          <p:cNvPr id="15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1540" y="967038"/>
            <a:ext cx="15773400" cy="1402890"/>
          </a:xfrm>
          <a:prstGeom prst="rect">
            <a:avLst/>
          </a:prstGeom>
        </p:spPr>
      </p:pic>
      <p:pic>
        <p:nvPicPr>
          <p:cNvPr id="16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36210" y="3286271"/>
            <a:ext cx="5399389" cy="4860750"/>
          </a:xfrm>
          <a:prstGeom prst="rect">
            <a:avLst/>
          </a:prstGeom>
        </p:spPr>
      </p:pic>
      <p:pic>
        <p:nvPicPr>
          <p:cNvPr id="17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24673" y="4890522"/>
            <a:ext cx="2457593" cy="4278106"/>
          </a:xfrm>
          <a:prstGeom prst="rect">
            <a:avLst/>
          </a:prstGeom>
        </p:spPr>
      </p:pic>
      <p:pic>
        <p:nvPicPr>
          <p:cNvPr id="18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25232" y="7276914"/>
            <a:ext cx="1160717" cy="1366599"/>
          </a:xfrm>
          <a:prstGeom prst="rect">
            <a:avLst/>
          </a:prstGeom>
        </p:spPr>
      </p:pic>
      <p:pic>
        <p:nvPicPr>
          <p:cNvPr id="19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17892" y="5595506"/>
            <a:ext cx="2995946" cy="3573161"/>
          </a:xfrm>
          <a:prstGeom prst="rect">
            <a:avLst/>
          </a:prstGeom>
        </p:spPr>
      </p:pic>
      <p:sp>
        <p:nvSpPr>
          <p:cNvPr id="20" name="Text 8"/>
          <p:cNvSpPr/>
          <p:nvPr/>
        </p:nvSpPr>
        <p:spPr>
          <a:xfrm>
            <a:off x="7115747" y="6590967"/>
            <a:ext cx="3324987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600" b="1">
                <a:solidFill>
                  <a:srgbClr val="FFFFFF"/>
                </a:solidFill>
                <a:latin typeface="JTTChamjalhaesseoyo-L" pitchFamily="34" charset="0"/>
                <a:ea typeface="JTTChamjalhaesseoyo-L" pitchFamily="34" charset="-122"/>
                <a:cs typeface="JTTChamjalhaesseoyo-L" pitchFamily="34" charset="-120"/>
              </a:rPr>
              <a:t>Necessity</a:t>
            </a:r>
            <a:endParaRPr lang="en-US" sz="3600"/>
          </a:p>
        </p:txBody>
      </p:sp>
      <p:pic>
        <p:nvPicPr>
          <p:cNvPr id="21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3514" y="2945730"/>
            <a:ext cx="4902756" cy="59436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4385262" y="932116"/>
            <a:ext cx="8983980" cy="12801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0" kern="0" spc="-90">
                <a:solidFill>
                  <a:srgbClr val="1D1D1B"/>
                </a:solidFill>
                <a:latin typeface="RixOing-Twinkle" pitchFamily="34" charset="0"/>
                <a:ea typeface="RixOing-Twinkle" pitchFamily="34" charset="-122"/>
                <a:cs typeface="RixOing-Twinkle" pitchFamily="34" charset="-120"/>
              </a:rPr>
              <a:t>자원봉사 현황</a:t>
            </a:r>
            <a:endParaRPr lang="en-US" sz="9000"/>
          </a:p>
        </p:txBody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9433" y="2900111"/>
            <a:ext cx="4895183" cy="5943600"/>
          </a:xfrm>
          <a:prstGeom prst="rect">
            <a:avLst/>
          </a:prstGeom>
        </p:spPr>
      </p:pic>
      <p:pic>
        <p:nvPicPr>
          <p:cNvPr id="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15376" y="2031541"/>
            <a:ext cx="6720840" cy="7772400"/>
          </a:xfrm>
          <a:prstGeom prst="rect">
            <a:avLst/>
          </a:prstGeom>
        </p:spPr>
      </p:pic>
      <p:pic>
        <p:nvPicPr>
          <p:cNvPr id="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26917" y="4043212"/>
            <a:ext cx="4891183" cy="3749040"/>
          </a:xfrm>
          <a:prstGeom prst="rect">
            <a:avLst/>
          </a:prstGeom>
        </p:spPr>
      </p:pic>
      <p:sp>
        <p:nvSpPr>
          <p:cNvPr id="8" name="Text 1"/>
          <p:cNvSpPr/>
          <p:nvPr/>
        </p:nvSpPr>
        <p:spPr>
          <a:xfrm>
            <a:off x="1551623" y="3243405"/>
            <a:ext cx="3892915" cy="52120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736" kern="0" spc="-137">
                <a:solidFill>
                  <a:srgbClr val="1E1E1E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자원봉사 활동 인원</a:t>
            </a:r>
            <a:endParaRPr lang="en-US" sz="2736"/>
          </a:p>
        </p:txBody>
      </p:sp>
      <p:sp>
        <p:nvSpPr>
          <p:cNvPr id="9" name="Text 2"/>
          <p:cNvSpPr/>
          <p:nvPr/>
        </p:nvSpPr>
        <p:spPr>
          <a:xfrm>
            <a:off x="12742736" y="3243405"/>
            <a:ext cx="3036237" cy="52120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736" kern="0" spc="-137">
                <a:solidFill>
                  <a:srgbClr val="1E1E1E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연령별 참여 현황</a:t>
            </a:r>
            <a:endParaRPr lang="en-US" sz="2736"/>
          </a:p>
        </p:txBody>
      </p:sp>
      <p:sp>
        <p:nvSpPr>
          <p:cNvPr id="10" name="Text 3"/>
          <p:cNvSpPr/>
          <p:nvPr/>
        </p:nvSpPr>
        <p:spPr>
          <a:xfrm>
            <a:off x="2915650" y="7939421"/>
            <a:ext cx="924687" cy="3886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kern="0" spc="-45">
                <a:solidFill>
                  <a:srgbClr val="555555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2022</a:t>
            </a:r>
            <a:endParaRPr lang="en-US" sz="1800"/>
          </a:p>
        </p:txBody>
      </p:sp>
      <p:sp>
        <p:nvSpPr>
          <p:cNvPr id="11" name="Text 4"/>
          <p:cNvSpPr/>
          <p:nvPr/>
        </p:nvSpPr>
        <p:spPr>
          <a:xfrm>
            <a:off x="4186666" y="7939421"/>
            <a:ext cx="953119" cy="3886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kern="0" spc="-45">
                <a:solidFill>
                  <a:srgbClr val="555555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2023</a:t>
            </a:r>
            <a:endParaRPr lang="en-US" sz="1800"/>
          </a:p>
        </p:txBody>
      </p:sp>
      <p:sp>
        <p:nvSpPr>
          <p:cNvPr id="12" name="Text 5"/>
          <p:cNvSpPr/>
          <p:nvPr/>
        </p:nvSpPr>
        <p:spPr>
          <a:xfrm>
            <a:off x="1571339" y="7939421"/>
            <a:ext cx="1065848" cy="3886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kern="0" spc="-45">
                <a:solidFill>
                  <a:srgbClr val="555555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2021</a:t>
            </a:r>
            <a:endParaRPr lang="en-US" sz="1800"/>
          </a:p>
        </p:txBody>
      </p:sp>
      <p:sp>
        <p:nvSpPr>
          <p:cNvPr id="13" name="Text 6"/>
          <p:cNvSpPr/>
          <p:nvPr/>
        </p:nvSpPr>
        <p:spPr>
          <a:xfrm>
            <a:off x="7351490" y="3243405"/>
            <a:ext cx="3036237" cy="52120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736" kern="0" spc="-137">
                <a:solidFill>
                  <a:srgbClr val="1E1E1E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성별 참여비율</a:t>
            </a:r>
            <a:endParaRPr lang="en-US" sz="2736"/>
          </a:p>
        </p:txBody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4448" y="4366607"/>
            <a:ext cx="3685032" cy="315468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8300466" y="5760577"/>
            <a:ext cx="1138571" cy="3886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kern="0" spc="-45">
                <a:solidFill>
                  <a:srgbClr val="333333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2023</a:t>
            </a:r>
            <a:endParaRPr lang="en-US" sz="1800"/>
          </a:p>
        </p:txBody>
      </p:sp>
      <p:pic>
        <p:nvPicPr>
          <p:cNvPr id="16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08305" y="4911597"/>
            <a:ext cx="1653921" cy="1843802"/>
          </a:xfrm>
          <a:prstGeom prst="rect">
            <a:avLst/>
          </a:prstGeom>
        </p:spPr>
      </p:pic>
      <p:pic>
        <p:nvPicPr>
          <p:cNvPr id="17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81587" y="7939223"/>
            <a:ext cx="1072134" cy="393049"/>
          </a:xfrm>
          <a:prstGeom prst="rect">
            <a:avLst/>
          </a:prstGeom>
        </p:spPr>
      </p:pic>
      <p:pic>
        <p:nvPicPr>
          <p:cNvPr id="18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13899" y="7939223"/>
            <a:ext cx="1114568" cy="393049"/>
          </a:xfrm>
          <a:prstGeom prst="rect">
            <a:avLst/>
          </a:prstGeom>
        </p:spPr>
      </p:pic>
      <p:pic>
        <p:nvPicPr>
          <p:cNvPr id="19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13898" y="4311590"/>
            <a:ext cx="3802475" cy="3215688"/>
          </a:xfrm>
          <a:prstGeom prst="rect">
            <a:avLst/>
          </a:prstGeom>
        </p:spPr>
      </p:pic>
      <p:sp>
        <p:nvSpPr>
          <p:cNvPr id="20" name="Text 8"/>
          <p:cNvSpPr/>
          <p:nvPr/>
        </p:nvSpPr>
        <p:spPr>
          <a:xfrm>
            <a:off x="12737735" y="7939278"/>
            <a:ext cx="3098959" cy="3886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kern="0" spc="-45">
                <a:solidFill>
                  <a:srgbClr val="555555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2023년 자원봉사센터</a:t>
            </a:r>
            <a:endParaRPr lang="en-US" sz="1800"/>
          </a:p>
        </p:txBody>
      </p:sp>
      <p:pic>
        <p:nvPicPr>
          <p:cNvPr id="21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307641" y="4197818"/>
            <a:ext cx="3906488" cy="3346704"/>
          </a:xfrm>
          <a:prstGeom prst="rect">
            <a:avLst/>
          </a:prstGeom>
        </p:spPr>
      </p:pic>
      <p:pic>
        <p:nvPicPr>
          <p:cNvPr id="22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336673" y="4206454"/>
            <a:ext cx="691372" cy="511492"/>
          </a:xfrm>
          <a:prstGeom prst="rect">
            <a:avLst/>
          </a:prstGeom>
        </p:spPr>
      </p:pic>
      <p:pic>
        <p:nvPicPr>
          <p:cNvPr id="23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666211" y="5389565"/>
            <a:ext cx="792671" cy="511492"/>
          </a:xfrm>
          <a:prstGeom prst="rect">
            <a:avLst/>
          </a:prstGeom>
        </p:spPr>
      </p:pic>
      <p:pic>
        <p:nvPicPr>
          <p:cNvPr id="24" name="Image 1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3369534" y="5901035"/>
            <a:ext cx="610791" cy="511492"/>
          </a:xfrm>
          <a:prstGeom prst="rect">
            <a:avLst/>
          </a:prstGeom>
        </p:spPr>
      </p:pic>
      <p:pic>
        <p:nvPicPr>
          <p:cNvPr id="25" name="Image 14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4731623" y="6436663"/>
            <a:ext cx="637223" cy="511492"/>
          </a:xfrm>
          <a:prstGeom prst="rect">
            <a:avLst/>
          </a:prstGeom>
        </p:spPr>
      </p:pic>
      <p:pic>
        <p:nvPicPr>
          <p:cNvPr id="26" name="Image 15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929042" y="4366699"/>
            <a:ext cx="1640205" cy="1943100"/>
          </a:xfrm>
          <a:prstGeom prst="rect">
            <a:avLst/>
          </a:prstGeom>
        </p:spPr>
      </p:pic>
      <p:pic>
        <p:nvPicPr>
          <p:cNvPr id="27" name="Image 16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872300" y="4410422"/>
            <a:ext cx="1377744" cy="1677924"/>
          </a:xfrm>
          <a:prstGeom prst="rect">
            <a:avLst/>
          </a:prstGeom>
        </p:spPr>
      </p:pic>
      <p:pic>
        <p:nvPicPr>
          <p:cNvPr id="28" name="Image 17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774883" y="7550801"/>
            <a:ext cx="8006858" cy="538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736" kern="0" spc="-96">
                <a:solidFill>
                  <a:srgbClr val="925DC0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자원봉사 활동을 하는 목적을 분명히 알고 처음의 </a:t>
            </a:r>
            <a:endParaRPr lang="en-US" sz="2736"/>
          </a:p>
        </p:txBody>
      </p:sp>
      <p:sp>
        <p:nvSpPr>
          <p:cNvPr id="4" name="Text 1"/>
          <p:cNvSpPr/>
          <p:nvPr/>
        </p:nvSpPr>
        <p:spPr>
          <a:xfrm>
            <a:off x="4774883" y="8089297"/>
            <a:ext cx="8006858" cy="538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736" kern="0" spc="-96">
                <a:solidFill>
                  <a:srgbClr val="925DC0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순수함을 돌아보는 자세를 갖는다.</a:t>
            </a:r>
            <a:endParaRPr lang="en-US" sz="2736"/>
          </a:p>
        </p:txBody>
      </p:sp>
      <p:sp>
        <p:nvSpPr>
          <p:cNvPr id="5" name="Text 2"/>
          <p:cNvSpPr/>
          <p:nvPr/>
        </p:nvSpPr>
        <p:spPr>
          <a:xfrm>
            <a:off x="4571000" y="840677"/>
            <a:ext cx="8429768" cy="12801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0" kern="0" spc="-90">
                <a:solidFill>
                  <a:srgbClr val="1D1D1B"/>
                </a:solidFill>
                <a:latin typeface="RixOing-Twinkle" pitchFamily="34" charset="0"/>
                <a:ea typeface="RixOing-Twinkle" pitchFamily="34" charset="-122"/>
                <a:cs typeface="RixOing-Twinkle" pitchFamily="34" charset="-120"/>
              </a:rPr>
              <a:t>자원봉사 자세</a:t>
            </a:r>
            <a:endParaRPr lang="en-US" sz="900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00000">
            <a:off x="231852" y="686332"/>
            <a:ext cx="5297247" cy="542890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130141" y="3325987"/>
            <a:ext cx="3441002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b="1" kern="0" spc="-76">
                <a:solidFill>
                  <a:srgbClr val="554475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긍정적인 생각</a:t>
            </a: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을 </a:t>
            </a:r>
            <a:endParaRPr lang="en-US" sz="2160"/>
          </a:p>
        </p:txBody>
      </p:sp>
      <p:sp>
        <p:nvSpPr>
          <p:cNvPr id="8" name="Text 4"/>
          <p:cNvSpPr/>
          <p:nvPr/>
        </p:nvSpPr>
        <p:spPr>
          <a:xfrm>
            <a:off x="1130141" y="3737467"/>
            <a:ext cx="3441002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가지고 타인에게 모범을 </a:t>
            </a:r>
            <a:endParaRPr lang="en-US" sz="2160"/>
          </a:p>
        </p:txBody>
      </p:sp>
      <p:sp>
        <p:nvSpPr>
          <p:cNvPr id="9" name="Text 5"/>
          <p:cNvSpPr/>
          <p:nvPr/>
        </p:nvSpPr>
        <p:spPr>
          <a:xfrm>
            <a:off x="1130141" y="4148947"/>
            <a:ext cx="3441002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kern="0" spc="-76">
                <a:solidFill>
                  <a:srgbClr val="000000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보입니다.</a:t>
            </a:r>
            <a:endParaRPr lang="en-US" sz="2160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975" y="2034661"/>
            <a:ext cx="1033272" cy="1033272"/>
          </a:xfrm>
          <a:prstGeom prst="rect">
            <a:avLst/>
          </a:prstGeom>
        </p:spPr>
      </p:pic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700000">
            <a:off x="12004315" y="4320930"/>
            <a:ext cx="5297247" cy="5428903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12955191" y="7078313"/>
            <a:ext cx="3441002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활동은 성실히 하며</a:t>
            </a:r>
            <a:endParaRPr lang="en-US" sz="2160"/>
          </a:p>
        </p:txBody>
      </p:sp>
      <p:sp>
        <p:nvSpPr>
          <p:cNvPr id="13" name="Text 7"/>
          <p:cNvSpPr/>
          <p:nvPr/>
        </p:nvSpPr>
        <p:spPr>
          <a:xfrm>
            <a:off x="12955191" y="7489793"/>
            <a:ext cx="3441002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b="1" kern="0" spc="-76">
                <a:solidFill>
                  <a:srgbClr val="554475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활동 시간</a:t>
            </a: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에 대한 약속을 </a:t>
            </a:r>
            <a:endParaRPr lang="en-US" sz="2160"/>
          </a:p>
        </p:txBody>
      </p:sp>
      <p:sp>
        <p:nvSpPr>
          <p:cNvPr id="14" name="Text 8"/>
          <p:cNvSpPr/>
          <p:nvPr/>
        </p:nvSpPr>
        <p:spPr>
          <a:xfrm>
            <a:off x="12955191" y="7901273"/>
            <a:ext cx="3441002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꼭 지킵니다.</a:t>
            </a:r>
            <a:endParaRPr lang="en-US" sz="216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058333" y="5753119"/>
            <a:ext cx="1143000" cy="1143000"/>
          </a:xfrm>
          <a:prstGeom prst="rect">
            <a:avLst/>
          </a:prstGeom>
        </p:spPr>
      </p:pic>
      <p:pic>
        <p:nvPicPr>
          <p:cNvPr id="16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900000">
            <a:off x="11935924" y="686213"/>
            <a:ext cx="5297247" cy="5428903"/>
          </a:xfrm>
          <a:prstGeom prst="rect">
            <a:avLst/>
          </a:prstGeom>
        </p:spPr>
      </p:pic>
      <p:sp>
        <p:nvSpPr>
          <p:cNvPr id="17" name="Text 9"/>
          <p:cNvSpPr/>
          <p:nvPr/>
        </p:nvSpPr>
        <p:spPr>
          <a:xfrm>
            <a:off x="12886754" y="3325844"/>
            <a:ext cx="3441002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봉사활동 대상이</a:t>
            </a:r>
            <a:endParaRPr lang="en-US" sz="2160"/>
          </a:p>
        </p:txBody>
      </p:sp>
      <p:sp>
        <p:nvSpPr>
          <p:cNvPr id="18" name="Text 10"/>
          <p:cNvSpPr/>
          <p:nvPr/>
        </p:nvSpPr>
        <p:spPr>
          <a:xfrm>
            <a:off x="12886754" y="3737324"/>
            <a:ext cx="3441002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b="1" kern="0" spc="-76">
                <a:solidFill>
                  <a:srgbClr val="554475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필요로 하는 것</a:t>
            </a: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을</a:t>
            </a:r>
            <a:endParaRPr lang="en-US" sz="2160"/>
          </a:p>
        </p:txBody>
      </p:sp>
      <p:sp>
        <p:nvSpPr>
          <p:cNvPr id="19" name="Text 11"/>
          <p:cNvSpPr/>
          <p:nvPr/>
        </p:nvSpPr>
        <p:spPr>
          <a:xfrm>
            <a:off x="12886754" y="4148804"/>
            <a:ext cx="3441002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정확히 파악합니다.</a:t>
            </a:r>
            <a:endParaRPr lang="en-US" sz="2160"/>
          </a:p>
        </p:txBody>
      </p:sp>
      <p:pic>
        <p:nvPicPr>
          <p:cNvPr id="20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870615" y="2034450"/>
            <a:ext cx="1427607" cy="1124426"/>
          </a:xfrm>
          <a:prstGeom prst="rect">
            <a:avLst/>
          </a:prstGeom>
        </p:spPr>
      </p:pic>
      <p:pic>
        <p:nvPicPr>
          <p:cNvPr id="21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48251" y="2519711"/>
            <a:ext cx="6598968" cy="4582287"/>
          </a:xfrm>
          <a:prstGeom prst="rect">
            <a:avLst/>
          </a:prstGeom>
        </p:spPr>
      </p:pic>
      <p:pic>
        <p:nvPicPr>
          <p:cNvPr id="22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900000">
            <a:off x="231709" y="4320928"/>
            <a:ext cx="5297247" cy="5428903"/>
          </a:xfrm>
          <a:prstGeom prst="rect">
            <a:avLst/>
          </a:prstGeom>
        </p:spPr>
      </p:pic>
      <p:sp>
        <p:nvSpPr>
          <p:cNvPr id="23" name="Text 12"/>
          <p:cNvSpPr/>
          <p:nvPr/>
        </p:nvSpPr>
        <p:spPr>
          <a:xfrm>
            <a:off x="1107138" y="7078456"/>
            <a:ext cx="3441002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활동에 대한 </a:t>
            </a:r>
            <a:r>
              <a:rPr lang="en-US" sz="2160" b="1" kern="0" spc="-76">
                <a:solidFill>
                  <a:srgbClr val="554475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책임감</a:t>
            </a: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을 </a:t>
            </a:r>
            <a:endParaRPr lang="en-US" sz="2160"/>
          </a:p>
        </p:txBody>
      </p:sp>
      <p:sp>
        <p:nvSpPr>
          <p:cNvPr id="24" name="Text 13"/>
          <p:cNvSpPr/>
          <p:nvPr/>
        </p:nvSpPr>
        <p:spPr>
          <a:xfrm>
            <a:off x="1107138" y="7489936"/>
            <a:ext cx="3441002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가지고 봉사활동을 </a:t>
            </a:r>
            <a:endParaRPr lang="en-US" sz="2160"/>
          </a:p>
        </p:txBody>
      </p:sp>
      <p:sp>
        <p:nvSpPr>
          <p:cNvPr id="25" name="Text 14"/>
          <p:cNvSpPr/>
          <p:nvPr/>
        </p:nvSpPr>
        <p:spPr>
          <a:xfrm>
            <a:off x="1107138" y="7901416"/>
            <a:ext cx="3441002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kern="0" spc="-76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시작합니다.</a:t>
            </a:r>
            <a:endParaRPr lang="en-US" sz="2160"/>
          </a:p>
        </p:txBody>
      </p:sp>
      <p:pic>
        <p:nvPicPr>
          <p:cNvPr id="26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08296" y="5775533"/>
            <a:ext cx="1144143" cy="1144000"/>
          </a:xfrm>
          <a:prstGeom prst="rect">
            <a:avLst/>
          </a:prstGeom>
        </p:spPr>
      </p:pic>
      <p:pic>
        <p:nvPicPr>
          <p:cNvPr id="27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9006" y="5850084"/>
            <a:ext cx="12756309" cy="3783759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605" y="936843"/>
            <a:ext cx="15773400" cy="1403033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4592" y="4636547"/>
            <a:ext cx="2128980" cy="212898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1716643" y="5362670"/>
            <a:ext cx="1504617" cy="814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888" kern="0" spc="-194">
                <a:solidFill>
                  <a:srgbClr val="333333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겸손</a:t>
            </a:r>
            <a:endParaRPr lang="en-US" sz="3888"/>
          </a:p>
        </p:txBody>
      </p:sp>
      <p:pic>
        <p:nvPicPr>
          <p:cNvPr id="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8591" y="6309451"/>
            <a:ext cx="2128980" cy="2128980"/>
          </a:xfrm>
          <a:prstGeom prst="rect">
            <a:avLst/>
          </a:prstGeom>
        </p:spPr>
      </p:pic>
      <p:pic>
        <p:nvPicPr>
          <p:cNvPr id="8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22658" y="6956362"/>
            <a:ext cx="2128980" cy="2128980"/>
          </a:xfrm>
          <a:prstGeom prst="rect">
            <a:avLst/>
          </a:prstGeom>
        </p:spPr>
      </p:pic>
      <p:pic>
        <p:nvPicPr>
          <p:cNvPr id="9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85053" y="6309369"/>
            <a:ext cx="2128980" cy="2128980"/>
          </a:xfrm>
          <a:prstGeom prst="rect">
            <a:avLst/>
          </a:prstGeom>
        </p:spPr>
      </p:pic>
      <p:pic>
        <p:nvPicPr>
          <p:cNvPr id="10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859652" y="4636968"/>
            <a:ext cx="2128980" cy="2128980"/>
          </a:xfrm>
          <a:prstGeom prst="rect">
            <a:avLst/>
          </a:prstGeom>
        </p:spPr>
      </p:pic>
      <p:sp>
        <p:nvSpPr>
          <p:cNvPr id="11" name="Text 1"/>
          <p:cNvSpPr/>
          <p:nvPr/>
        </p:nvSpPr>
        <p:spPr>
          <a:xfrm>
            <a:off x="14057185" y="5292233"/>
            <a:ext cx="1734074" cy="814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888" kern="0" spc="-194">
                <a:solidFill>
                  <a:srgbClr val="FFFFFF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포용</a:t>
            </a:r>
            <a:endParaRPr lang="en-US" sz="3888"/>
          </a:p>
        </p:txBody>
      </p:sp>
      <p:pic>
        <p:nvPicPr>
          <p:cNvPr id="12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75829" y="3524683"/>
            <a:ext cx="8026717" cy="3034379"/>
          </a:xfrm>
          <a:prstGeom prst="rect">
            <a:avLst/>
          </a:prstGeom>
        </p:spPr>
      </p:pic>
      <p:pic>
        <p:nvPicPr>
          <p:cNvPr id="13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1928" y="7900434"/>
            <a:ext cx="7240334" cy="671084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60034" y="2671831"/>
            <a:ext cx="4946904" cy="5525119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2833" y="22659"/>
            <a:ext cx="17602200" cy="3231833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1416320" y="1321594"/>
            <a:ext cx="7685961" cy="61436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320" kern="0" spc="-216">
                <a:solidFill>
                  <a:srgbClr val="1D1D1B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03. 자원봉사의 가치_창설자 말씀</a:t>
            </a:r>
            <a:endParaRPr lang="en-US" sz="4320"/>
          </a:p>
        </p:txBody>
      </p:sp>
      <p:sp>
        <p:nvSpPr>
          <p:cNvPr id="7" name="Text 1"/>
          <p:cNvSpPr/>
          <p:nvPr/>
        </p:nvSpPr>
        <p:spPr>
          <a:xfrm>
            <a:off x="13425249" y="1257586"/>
            <a:ext cx="2451164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160" kern="0" spc="-22">
                <a:solidFill>
                  <a:srgbClr val="1D1D1B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자원봉사</a:t>
            </a:r>
            <a:endParaRPr lang="en-US" sz="2160"/>
          </a:p>
        </p:txBody>
      </p:sp>
      <p:sp>
        <p:nvSpPr>
          <p:cNvPr id="8" name="Text 2"/>
          <p:cNvSpPr/>
          <p:nvPr/>
        </p:nvSpPr>
        <p:spPr>
          <a:xfrm>
            <a:off x="13425249" y="1641634"/>
            <a:ext cx="2451164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160" kern="0" spc="-22">
                <a:solidFill>
                  <a:srgbClr val="1D1D1B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기본소양교육</a:t>
            </a:r>
            <a:endParaRPr lang="en-US" sz="2160"/>
          </a:p>
        </p:txBody>
      </p:sp>
      <p:sp>
        <p:nvSpPr>
          <p:cNvPr id="9" name="Text 3"/>
          <p:cNvSpPr/>
          <p:nvPr/>
        </p:nvSpPr>
        <p:spPr>
          <a:xfrm>
            <a:off x="891540" y="2898648"/>
            <a:ext cx="9668780" cy="6802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i="1" kern="0" spc="-72">
                <a:solidFill>
                  <a:srgbClr val="333333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여성이 선도적 역할을 해야 될 일은</a:t>
            </a:r>
            <a:endParaRPr lang="en-US" sz="2880"/>
          </a:p>
        </p:txBody>
      </p:sp>
      <p:sp>
        <p:nvSpPr>
          <p:cNvPr id="10" name="Text 4"/>
          <p:cNvSpPr/>
          <p:nvPr/>
        </p:nvSpPr>
        <p:spPr>
          <a:xfrm>
            <a:off x="891540" y="3578876"/>
            <a:ext cx="9668780" cy="6802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i="1" kern="0" spc="-72">
                <a:solidFill>
                  <a:srgbClr val="333333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올바른 이념 교육과 이웃사랑 실천으로 본을 보이는 것입니다.</a:t>
            </a:r>
            <a:endParaRPr lang="en-US" sz="2880"/>
          </a:p>
        </p:txBody>
      </p:sp>
      <p:sp>
        <p:nvSpPr>
          <p:cNvPr id="11" name="Text 5"/>
          <p:cNvSpPr/>
          <p:nvPr/>
        </p:nvSpPr>
        <p:spPr>
          <a:xfrm>
            <a:off x="891540" y="4259104"/>
            <a:ext cx="9668780" cy="6802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i="1" kern="0" spc="-72">
                <a:solidFill>
                  <a:srgbClr val="333333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전쟁과 갈등은 이기적인 동기에서 영토나 재산 등</a:t>
            </a:r>
            <a:endParaRPr lang="en-US" sz="2880"/>
          </a:p>
        </p:txBody>
      </p:sp>
      <p:sp>
        <p:nvSpPr>
          <p:cNvPr id="12" name="Text 6"/>
          <p:cNvSpPr/>
          <p:nvPr/>
        </p:nvSpPr>
        <p:spPr>
          <a:xfrm>
            <a:off x="891540" y="4939332"/>
            <a:ext cx="9668780" cy="6802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i="1" kern="0" spc="-72">
                <a:solidFill>
                  <a:srgbClr val="333333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남의 것을 빼앗고자 할 때 벌어지는 것입니다.</a:t>
            </a:r>
            <a:endParaRPr lang="en-US" sz="2880"/>
          </a:p>
        </p:txBody>
      </p:sp>
      <p:sp>
        <p:nvSpPr>
          <p:cNvPr id="13" name="Text 7"/>
          <p:cNvSpPr/>
          <p:nvPr/>
        </p:nvSpPr>
        <p:spPr>
          <a:xfrm>
            <a:off x="891540" y="5619560"/>
            <a:ext cx="9668780" cy="6802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i="1" kern="0" spc="-72">
                <a:solidFill>
                  <a:srgbClr val="333333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반면에 평화는 남을 위해 자신을 희생할 때,</a:t>
            </a:r>
            <a:endParaRPr lang="en-US" sz="2880"/>
          </a:p>
        </p:txBody>
      </p:sp>
      <p:sp>
        <p:nvSpPr>
          <p:cNvPr id="14" name="Text 8"/>
          <p:cNvSpPr/>
          <p:nvPr/>
        </p:nvSpPr>
        <p:spPr>
          <a:xfrm>
            <a:off x="891540" y="6299787"/>
            <a:ext cx="9668780" cy="6802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i="1" kern="0" spc="-72">
                <a:solidFill>
                  <a:srgbClr val="333333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즉 사랑을 베풀 때 오는 것입니다.</a:t>
            </a:r>
            <a:endParaRPr lang="en-US" sz="2880"/>
          </a:p>
        </p:txBody>
      </p:sp>
      <p:sp>
        <p:nvSpPr>
          <p:cNvPr id="15" name="Text 9"/>
          <p:cNvSpPr/>
          <p:nvPr/>
        </p:nvSpPr>
        <p:spPr>
          <a:xfrm>
            <a:off x="10723340" y="8520922"/>
            <a:ext cx="5620131" cy="4937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40" b="1">
                <a:solidFill>
                  <a:srgbClr val="333333"/>
                </a:solidFill>
                <a:latin typeface="JTTChamjalhaesseoyo-L" pitchFamily="34" charset="0"/>
                <a:ea typeface="JTTChamjalhaesseoyo-L" pitchFamily="34" charset="-122"/>
                <a:cs typeface="JTTChamjalhaesseoyo-L" pitchFamily="34" charset="-120"/>
              </a:rPr>
              <a:t>The value of volunteering</a:t>
            </a:r>
            <a:endParaRPr lang="en-US" sz="3240"/>
          </a:p>
        </p:txBody>
      </p:sp>
      <p:pic>
        <p:nvPicPr>
          <p:cNvPr id="1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09854">
            <a:off x="15474941" y="4841967"/>
            <a:ext cx="1447952" cy="994291"/>
          </a:xfrm>
          <a:prstGeom prst="rect">
            <a:avLst/>
          </a:prstGeom>
        </p:spPr>
      </p:pic>
      <p:pic>
        <p:nvPicPr>
          <p:cNvPr id="1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90140">
            <a:off x="10553456" y="6137919"/>
            <a:ext cx="1447952" cy="994291"/>
          </a:xfrm>
          <a:prstGeom prst="rect">
            <a:avLst/>
          </a:prstGeom>
        </p:spPr>
      </p:pic>
      <p:pic>
        <p:nvPicPr>
          <p:cNvPr id="1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45119" y="3339528"/>
            <a:ext cx="882682" cy="789956"/>
          </a:xfrm>
          <a:prstGeom prst="rect">
            <a:avLst/>
          </a:prstGeom>
        </p:spPr>
      </p:pic>
      <p:sp>
        <p:nvSpPr>
          <p:cNvPr id="19" name="Text 10"/>
          <p:cNvSpPr/>
          <p:nvPr/>
        </p:nvSpPr>
        <p:spPr>
          <a:xfrm>
            <a:off x="1207437" y="7193471"/>
            <a:ext cx="9037130" cy="1387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12" kern="0" spc="-83">
                <a:solidFill>
                  <a:srgbClr val="333333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우리 여성연합이 지금까지 심혈을 기울여 전개해 온 '이웃과 사회를 위한 봉사와 나눔의 활동'은</a:t>
            </a:r>
            <a:endParaRPr lang="en-US" sz="3312"/>
          </a:p>
        </p:txBody>
      </p:sp>
      <p:sp>
        <p:nvSpPr>
          <p:cNvPr id="20" name="Text 11"/>
          <p:cNvSpPr/>
          <p:nvPr/>
        </p:nvSpPr>
        <p:spPr>
          <a:xfrm>
            <a:off x="1207437" y="8581358"/>
            <a:ext cx="9037130" cy="6939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12" kern="0" spc="-83">
                <a:solidFill>
                  <a:srgbClr val="333333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평화 운동의 귀한 초석이 될 것입니다.</a:t>
            </a:r>
            <a:endParaRPr lang="en-US" sz="3312"/>
          </a:p>
        </p:txBody>
      </p:sp>
      <p:pic>
        <p:nvPicPr>
          <p:cNvPr id="21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45" y="3320461"/>
            <a:ext cx="5605272" cy="676756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6967" y="3320461"/>
            <a:ext cx="5605272" cy="676756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4177" y="3320461"/>
            <a:ext cx="5605272" cy="676756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54591" y="3320461"/>
            <a:ext cx="5605272" cy="676756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1268159" y="2433447"/>
            <a:ext cx="15019877" cy="52663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304" kern="0" spc="-58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한국 여성연합은 전국 220개 지부를 통해 매달 정기적인 봉사활동을 활발히 진행하고 있습니다.</a:t>
            </a:r>
            <a:endParaRPr lang="en-US" sz="2304"/>
          </a:p>
        </p:txBody>
      </p:sp>
      <p:sp>
        <p:nvSpPr>
          <p:cNvPr id="8" name="Text 1"/>
          <p:cNvSpPr/>
          <p:nvPr/>
        </p:nvSpPr>
        <p:spPr>
          <a:xfrm>
            <a:off x="1268159" y="2960084"/>
            <a:ext cx="15019877" cy="52663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304" kern="0" spc="-58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생활편의 지원, 교육, 환경보호, 행사 지원, 재난 복구 등 다양한 분야의 봉사활동을 펼치며,</a:t>
            </a:r>
            <a:endParaRPr lang="en-US" sz="2304"/>
          </a:p>
        </p:txBody>
      </p:sp>
      <p:sp>
        <p:nvSpPr>
          <p:cNvPr id="9" name="Text 2"/>
          <p:cNvSpPr/>
          <p:nvPr/>
        </p:nvSpPr>
        <p:spPr>
          <a:xfrm>
            <a:off x="1268159" y="3486722"/>
            <a:ext cx="15019877" cy="52663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304" kern="0" spc="-58">
                <a:solidFill>
                  <a:srgbClr val="333333"/>
                </a:solidFill>
                <a:latin typeface="SCDream5" pitchFamily="34" charset="0"/>
                <a:ea typeface="SCDream5" pitchFamily="34" charset="-122"/>
                <a:cs typeface="SCDream5" pitchFamily="34" charset="-120"/>
              </a:rPr>
              <a:t>각 지역의 필요에 맞는 지속 가능한 봉사활동을 이어가고 있습니다.</a:t>
            </a:r>
            <a:endParaRPr lang="en-US" sz="2304"/>
          </a:p>
        </p:txBody>
      </p:sp>
      <p:sp>
        <p:nvSpPr>
          <p:cNvPr id="10" name="Text 3"/>
          <p:cNvSpPr/>
          <p:nvPr/>
        </p:nvSpPr>
        <p:spPr>
          <a:xfrm>
            <a:off x="1268159" y="923687"/>
            <a:ext cx="14173629" cy="12801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0" kern="0" spc="-90">
                <a:solidFill>
                  <a:srgbClr val="1D1D1B"/>
                </a:solidFill>
                <a:latin typeface="RixOing-Twinkle" pitchFamily="34" charset="0"/>
                <a:ea typeface="RixOing-Twinkle" pitchFamily="34" charset="-122"/>
                <a:cs typeface="RixOing-Twinkle" pitchFamily="34" charset="-120"/>
              </a:rPr>
              <a:t>여성연합 자원봉사 활동 영역</a:t>
            </a:r>
            <a:endParaRPr lang="en-US" sz="9000"/>
          </a:p>
        </p:txBody>
      </p:sp>
      <p:pic>
        <p:nvPicPr>
          <p:cNvPr id="11" name="Image 5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8014" y="4939497"/>
            <a:ext cx="3182826" cy="2837212"/>
          </a:xfrm>
          <a:prstGeom prst="rect">
            <a:avLst/>
          </a:prstGeom>
        </p:spPr>
      </p:pic>
      <p:pic>
        <p:nvPicPr>
          <p:cNvPr id="12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56120">
            <a:off x="2112502" y="4619686"/>
            <a:ext cx="1280160" cy="563821"/>
          </a:xfrm>
          <a:prstGeom prst="rect">
            <a:avLst/>
          </a:prstGeom>
        </p:spPr>
      </p:pic>
      <p:sp>
        <p:nvSpPr>
          <p:cNvPr id="13" name="Text 4"/>
          <p:cNvSpPr/>
          <p:nvPr/>
        </p:nvSpPr>
        <p:spPr>
          <a:xfrm>
            <a:off x="1189577" y="8060293"/>
            <a:ext cx="3219402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kern="0" spc="-108">
                <a:solidFill>
                  <a:srgbClr val="333333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환경 보호활동</a:t>
            </a:r>
            <a:endParaRPr lang="en-US" sz="2160"/>
          </a:p>
        </p:txBody>
      </p:sp>
      <p:sp>
        <p:nvSpPr>
          <p:cNvPr id="14" name="Text 5"/>
          <p:cNvSpPr/>
          <p:nvPr/>
        </p:nvSpPr>
        <p:spPr>
          <a:xfrm>
            <a:off x="1189577" y="8471773"/>
            <a:ext cx="3219402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944" kern="0" spc="-97">
                <a:solidFill>
                  <a:srgbClr val="777777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(줍깅, 묘역정화 활동)</a:t>
            </a:r>
            <a:endParaRPr lang="en-US" sz="1944"/>
          </a:p>
        </p:txBody>
      </p:sp>
      <p:pic>
        <p:nvPicPr>
          <p:cNvPr id="15" name="Image 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4541" y="4939497"/>
            <a:ext cx="3182826" cy="2837212"/>
          </a:xfrm>
          <a:prstGeom prst="rect">
            <a:avLst/>
          </a:prstGeom>
        </p:spPr>
      </p:pic>
      <p:pic>
        <p:nvPicPr>
          <p:cNvPr id="16" name="Image 8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90362">
            <a:off x="6065855" y="4581135"/>
            <a:ext cx="1280160" cy="563820"/>
          </a:xfrm>
          <a:prstGeom prst="rect">
            <a:avLst/>
          </a:prstGeom>
        </p:spPr>
      </p:pic>
      <p:sp>
        <p:nvSpPr>
          <p:cNvPr id="17" name="Text 6"/>
          <p:cNvSpPr/>
          <p:nvPr/>
        </p:nvSpPr>
        <p:spPr>
          <a:xfrm>
            <a:off x="5073920" y="8060293"/>
            <a:ext cx="3223260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kern="0" spc="-108">
                <a:solidFill>
                  <a:srgbClr val="333333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시설 노인 봉사</a:t>
            </a:r>
            <a:endParaRPr lang="en-US" sz="2160"/>
          </a:p>
        </p:txBody>
      </p:sp>
      <p:sp>
        <p:nvSpPr>
          <p:cNvPr id="18" name="Text 7"/>
          <p:cNvSpPr/>
          <p:nvPr/>
        </p:nvSpPr>
        <p:spPr>
          <a:xfrm>
            <a:off x="5073920" y="8471773"/>
            <a:ext cx="3322026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101" dirty="0">
                <a:solidFill>
                  <a:srgbClr val="777777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(</a:t>
            </a:r>
            <a:r>
              <a:rPr lang="en-US" sz="2016" kern="0" spc="-101" dirty="0" err="1">
                <a:solidFill>
                  <a:srgbClr val="777777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인지향상</a:t>
            </a:r>
            <a:r>
              <a:rPr lang="en-US" sz="2016" kern="0" spc="-101" dirty="0">
                <a:solidFill>
                  <a:srgbClr val="777777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 </a:t>
            </a:r>
            <a:r>
              <a:rPr lang="en-US" sz="2016" kern="0" spc="-101" dirty="0" err="1">
                <a:solidFill>
                  <a:srgbClr val="777777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교육</a:t>
            </a:r>
            <a:r>
              <a:rPr lang="en-US" sz="2016" kern="0" spc="-101" dirty="0">
                <a:solidFill>
                  <a:srgbClr val="777777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, </a:t>
            </a:r>
            <a:r>
              <a:rPr lang="en-US" sz="2016" kern="0" spc="-101" dirty="0" err="1">
                <a:solidFill>
                  <a:srgbClr val="777777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건강</a:t>
            </a:r>
            <a:r>
              <a:rPr lang="en-US" sz="2016" kern="0" spc="-101" dirty="0">
                <a:solidFill>
                  <a:srgbClr val="777777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 </a:t>
            </a:r>
            <a:r>
              <a:rPr lang="en-US" sz="2016" kern="0" spc="-101" dirty="0" err="1">
                <a:solidFill>
                  <a:srgbClr val="777777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프로그램</a:t>
            </a:r>
            <a:r>
              <a:rPr lang="en-US" sz="2016" kern="0" spc="-101" dirty="0">
                <a:solidFill>
                  <a:srgbClr val="777777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)</a:t>
            </a:r>
            <a:endParaRPr lang="en-US" sz="2016" dirty="0"/>
          </a:p>
        </p:txBody>
      </p:sp>
      <p:pic>
        <p:nvPicPr>
          <p:cNvPr id="19" name="Image 9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75455" y="4939543"/>
            <a:ext cx="3182826" cy="2837212"/>
          </a:xfrm>
          <a:prstGeom prst="rect">
            <a:avLst/>
          </a:prstGeom>
        </p:spPr>
      </p:pic>
      <p:pic>
        <p:nvPicPr>
          <p:cNvPr id="20" name="Image 10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179880">
            <a:off x="10126797" y="4552121"/>
            <a:ext cx="1280160" cy="563819"/>
          </a:xfrm>
          <a:prstGeom prst="rect">
            <a:avLst/>
          </a:prstGeom>
        </p:spPr>
      </p:pic>
      <p:sp>
        <p:nvSpPr>
          <p:cNvPr id="21" name="Text 8"/>
          <p:cNvSpPr/>
          <p:nvPr/>
        </p:nvSpPr>
        <p:spPr>
          <a:xfrm>
            <a:off x="9077135" y="8060293"/>
            <a:ext cx="3197685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kern="0" spc="-108">
                <a:solidFill>
                  <a:srgbClr val="333333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지역 행사 지원 활동</a:t>
            </a:r>
            <a:endParaRPr lang="en-US" sz="2160"/>
          </a:p>
        </p:txBody>
      </p:sp>
      <p:sp>
        <p:nvSpPr>
          <p:cNvPr id="22" name="Text 9"/>
          <p:cNvSpPr/>
          <p:nvPr/>
        </p:nvSpPr>
        <p:spPr>
          <a:xfrm>
            <a:off x="9077135" y="8471773"/>
            <a:ext cx="3197685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101">
                <a:solidFill>
                  <a:srgbClr val="777777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(지역 축제 안내 및 식사지원)</a:t>
            </a:r>
            <a:endParaRPr lang="en-US" sz="2016"/>
          </a:p>
        </p:txBody>
      </p:sp>
      <p:pic>
        <p:nvPicPr>
          <p:cNvPr id="23" name="Image 11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165806" y="4939497"/>
            <a:ext cx="3182826" cy="2837212"/>
          </a:xfrm>
          <a:prstGeom prst="rect">
            <a:avLst/>
          </a:prstGeom>
        </p:spPr>
      </p:pic>
      <p:pic>
        <p:nvPicPr>
          <p:cNvPr id="24" name="Image 12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153362">
            <a:off x="14117148" y="4690040"/>
            <a:ext cx="1280160" cy="563820"/>
          </a:xfrm>
          <a:prstGeom prst="rect">
            <a:avLst/>
          </a:prstGeom>
        </p:spPr>
      </p:pic>
      <p:sp>
        <p:nvSpPr>
          <p:cNvPr id="25" name="Text 10"/>
          <p:cNvSpPr/>
          <p:nvPr/>
        </p:nvSpPr>
        <p:spPr>
          <a:xfrm>
            <a:off x="13114925" y="8060293"/>
            <a:ext cx="3206258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60" kern="0" spc="-108">
                <a:solidFill>
                  <a:srgbClr val="333333"/>
                </a:solidFill>
                <a:latin typeface="SCDream6" pitchFamily="34" charset="0"/>
                <a:ea typeface="SCDream6" pitchFamily="34" charset="-122"/>
                <a:cs typeface="SCDream6" pitchFamily="34" charset="-120"/>
              </a:rPr>
              <a:t>이웃돕기 봉사</a:t>
            </a:r>
            <a:endParaRPr lang="en-US" sz="2160"/>
          </a:p>
        </p:txBody>
      </p:sp>
      <p:sp>
        <p:nvSpPr>
          <p:cNvPr id="26" name="Text 11"/>
          <p:cNvSpPr/>
          <p:nvPr/>
        </p:nvSpPr>
        <p:spPr>
          <a:xfrm>
            <a:off x="13114925" y="8471773"/>
            <a:ext cx="3206258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101">
                <a:solidFill>
                  <a:srgbClr val="777777"/>
                </a:solidFill>
                <a:latin typeface="SCDream4" pitchFamily="34" charset="0"/>
                <a:ea typeface="SCDream4" pitchFamily="34" charset="-122"/>
                <a:cs typeface="SCDream4" pitchFamily="34" charset="-120"/>
              </a:rPr>
              <a:t>(물품 나눔, 도시락 배송 봉사)</a:t>
            </a:r>
            <a:endParaRPr lang="en-US" sz="2016"/>
          </a:p>
        </p:txBody>
      </p:sp>
      <p:pic>
        <p:nvPicPr>
          <p:cNvPr id="27" name="Image 13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32"/>
  <p:tag name="AS_OS" val="Microsoft Windows NT 10.0.22631.0"/>
  <p:tag name="AS_RELEASE_DATE" val="2023.12.14"/>
  <p:tag name="AS_TITLE" val="Aspose.Slides for .NET Standard 2.0"/>
  <p:tag name="AS_VERSION" val="23.1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1314</Words>
  <Application>Microsoft Office PowerPoint</Application>
  <PresentationFormat>사용자 지정</PresentationFormat>
  <Paragraphs>208</Paragraphs>
  <Slides>15</Slides>
  <Notes>15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5" baseType="lpstr">
      <vt:lpstr>Arial</vt:lpstr>
      <vt:lpstr>SCDream4</vt:lpstr>
      <vt:lpstr>RixOing-Twinkle</vt:lpstr>
      <vt:lpstr>Calibri</vt:lpstr>
      <vt:lpstr>D210-Gaeseongsidae-L</vt:lpstr>
      <vt:lpstr>NotoSansKRSC-Regular</vt:lpstr>
      <vt:lpstr>SCDream5</vt:lpstr>
      <vt:lpstr>SCDream6</vt:lpstr>
      <vt:lpstr>JTTChamjalhaesseoyo-L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mangoboard.net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자원봉사 기본소양교육</dc:title>
  <dc:subject>Presentation</dc:subject>
  <dc:creator>mangoboard.net_39781176</dc:creator>
  <cp:lastModifiedBy>묘선 최</cp:lastModifiedBy>
  <cp:revision>10</cp:revision>
  <dcterms:created xsi:type="dcterms:W3CDTF">2024-10-02T05:01:23Z</dcterms:created>
  <dcterms:modified xsi:type="dcterms:W3CDTF">2024-10-10T06:14:19Z</dcterms:modified>
</cp:coreProperties>
</file>