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0" r:id="rId2"/>
    <p:sldId id="1102" r:id="rId3"/>
    <p:sldId id="1115" r:id="rId4"/>
    <p:sldId id="1106" r:id="rId5"/>
    <p:sldId id="1107" r:id="rId6"/>
    <p:sldId id="1108" r:id="rId7"/>
    <p:sldId id="1109" r:id="rId8"/>
    <p:sldId id="1110" r:id="rId9"/>
    <p:sldId id="1111" r:id="rId10"/>
    <p:sldId id="1114" r:id="rId11"/>
  </p:sldIdLst>
  <p:sldSz cx="9906000" cy="6858000" type="A4"/>
  <p:notesSz cx="7099300" cy="10234613"/>
  <p:custDataLst>
    <p:tags r:id="rId14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A4A3A4"/>
          </p15:clr>
        </p15:guide>
        <p15:guide id="2" pos="4464">
          <p15:clr>
            <a:srgbClr val="A4A3A4"/>
          </p15:clr>
        </p15:guide>
        <p15:guide id="3" pos="3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B40"/>
    <a:srgbClr val="AF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95895" autoAdjust="0"/>
  </p:normalViewPr>
  <p:slideViewPr>
    <p:cSldViewPr>
      <p:cViewPr varScale="1">
        <p:scale>
          <a:sx n="111" d="100"/>
          <a:sy n="111" d="100"/>
        </p:scale>
        <p:origin x="1458" y="102"/>
      </p:cViewPr>
      <p:guideLst>
        <p:guide orient="horz" pos="921"/>
        <p:guide pos="4464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028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4CE1BA-8ACB-448D-B58B-1683F3BB749C}" type="datetimeFigureOut">
              <a:rPr lang="ko-KR" altLang="en-US"/>
              <a:pPr>
                <a:defRPr/>
              </a:pPr>
              <a:t>2019-07-10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028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BB2590-D30F-4BBE-B6DA-7958CC18B5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851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028" y="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FC0830-992F-41F4-AAEB-4DC89E451233}" type="datetimeFigureOut">
              <a:rPr lang="ko-KR" altLang="en-US"/>
              <a:pPr>
                <a:defRPr/>
              </a:pPr>
              <a:t>2019-07-10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137" y="4862513"/>
            <a:ext cx="5681026" cy="4603750"/>
          </a:xfrm>
          <a:prstGeom prst="rect">
            <a:avLst/>
          </a:prstGeom>
        </p:spPr>
        <p:txBody>
          <a:bodyPr vert="horz" lIns="95088" tIns="47544" rIns="95088" bIns="4754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028" y="9721851"/>
            <a:ext cx="3077685" cy="511175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FF69679-EDFD-413B-9DDD-1DD457AC74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7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BC6F3-8744-4EC0-8745-B13BC5F18C61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27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9095" y="2214563"/>
            <a:ext cx="8420100" cy="941385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219" r="21275" b="6142"/>
          <a:stretch>
            <a:fillRect/>
          </a:stretch>
        </p:blipFill>
        <p:spPr bwMode="auto">
          <a:xfrm>
            <a:off x="-15552" y="1"/>
            <a:ext cx="992155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7185248" y="2060848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7185248" y="928670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7185248" y="2418038"/>
            <a:ext cx="2482660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7185248" y="1285860"/>
            <a:ext cx="2482660" cy="77498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765" y="1285860"/>
            <a:ext cx="6804000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80428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7185248" y="2418038"/>
            <a:ext cx="2482660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7189440" y="9609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80221" y="2094061"/>
            <a:ext cx="108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마이페이지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00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7185248" y="2060848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7185248" y="928670"/>
            <a:ext cx="248266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7185248" y="2418038"/>
            <a:ext cx="2482660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7185248" y="1285860"/>
            <a:ext cx="2482660" cy="77498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765" y="1285860"/>
            <a:ext cx="6804000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804280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7185248" y="2418038"/>
            <a:ext cx="2482660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7189440" y="96098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80221" y="2094061"/>
            <a:ext cx="108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로그인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984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76370" y="1071556"/>
            <a:ext cx="6175756" cy="714379"/>
          </a:xfrm>
        </p:spPr>
        <p:txBody>
          <a:bodyPr anchor="t">
            <a:normAutofit/>
          </a:bodyPr>
          <a:lstStyle>
            <a:lvl1pPr algn="l">
              <a:defRPr sz="35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BB07423-53EE-4AED-B452-2D2A1B1A7C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1875" r="15620" b="33221"/>
          <a:stretch>
            <a:fillRect/>
          </a:stretch>
        </p:blipFill>
        <p:spPr bwMode="auto">
          <a:xfrm>
            <a:off x="0" y="-1364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5765254"/>
            <a:ext cx="252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민원신청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축복신고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3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증명서발급신청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38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신청서</a:t>
            </a:r>
            <a:r>
              <a:rPr lang="en-US" altLang="ko-KR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목회자</a:t>
            </a:r>
            <a:r>
              <a:rPr lang="en-US" altLang="ko-KR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6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협회헌금납부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412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참여마당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82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27384"/>
            <a:ext cx="9906000" cy="6885384"/>
            <a:chOff x="0" y="0"/>
            <a:chExt cx="9144000" cy="68580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11997" r="9855" b="17684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3387" t="33780" r="9855" b="17684"/>
            <a:stretch>
              <a:fillRect/>
            </a:stretch>
          </p:blipFill>
          <p:spPr bwMode="auto">
            <a:xfrm>
              <a:off x="0" y="4149080"/>
              <a:ext cx="914400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직사각형 34"/>
          <p:cNvSpPr/>
          <p:nvPr userDrawn="1"/>
        </p:nvSpPr>
        <p:spPr>
          <a:xfrm>
            <a:off x="6381760" y="2060848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381760" y="928670"/>
            <a:ext cx="3286148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6381760" y="2418038"/>
            <a:ext cx="3286148" cy="3797044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6381760" y="1285860"/>
            <a:ext cx="3286148" cy="1132178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380968" y="1285860"/>
            <a:ext cx="6000792" cy="4929222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슬라이드 번호 개체 틀 5"/>
          <p:cNvSpPr txBox="1">
            <a:spLocks/>
          </p:cNvSpPr>
          <p:nvPr userDrawn="1"/>
        </p:nvSpPr>
        <p:spPr>
          <a:xfrm>
            <a:off x="2666984" y="6599237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19A84D1-8578-4A7A-914D-BE6ED1966439}" type="slidenum">
              <a:rPr kumimoji="0" lang="ko-KR" altLang="en-US" sz="1200" b="1" smtClean="0">
                <a:solidFill>
                  <a:schemeClr val="accent1">
                    <a:lumMod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 rot="10800000">
            <a:off x="291473" y="744530"/>
            <a:ext cx="7893899" cy="1"/>
          </a:xfrm>
          <a:prstGeom prst="line">
            <a:avLst/>
          </a:prstGeom>
          <a:ln w="19050">
            <a:gradFill>
              <a:gsLst>
                <a:gs pos="0">
                  <a:srgbClr val="0275AE"/>
                </a:gs>
                <a:gs pos="50000">
                  <a:srgbClr val="537CFF">
                    <a:alpha val="12000"/>
                  </a:srgbClr>
                </a:gs>
                <a:gs pos="100000">
                  <a:srgbClr val="E8F7FC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380968" y="928670"/>
            <a:ext cx="6000792" cy="357190"/>
          </a:xfrm>
          <a:prstGeom prst="rect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/>
          </p:nvPr>
        </p:nvSpPr>
        <p:spPr>
          <a:xfrm>
            <a:off x="381001" y="968188"/>
            <a:ext cx="6000759" cy="317672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381760" y="1285860"/>
            <a:ext cx="3286148" cy="1106453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 algn="l" rtl="0" eaLnBrk="1" fontAlgn="base" latinLnBrk="1" hangingPunct="1">
              <a:spcBef>
                <a:spcPct val="20000"/>
              </a:spcBef>
              <a:spcAft>
                <a:spcPct val="0"/>
              </a:spcAft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  </a:t>
            </a:r>
            <a:r>
              <a:rPr lang="en-US" altLang="ko-KR" dirty="0"/>
              <a:t>-  </a:t>
            </a:r>
            <a:r>
              <a:rPr lang="ko-KR" altLang="en-US" dirty="0"/>
              <a:t>화면설명</a:t>
            </a:r>
          </a:p>
        </p:txBody>
      </p:sp>
      <p:sp>
        <p:nvSpPr>
          <p:cNvPr id="27" name="텍스트 개체 틀 25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60" y="2418038"/>
            <a:ext cx="3286148" cy="3725606"/>
          </a:xfrm>
          <a:prstGeom prst="rect">
            <a:avLst/>
          </a:prstGeom>
        </p:spPr>
        <p:txBody>
          <a:bodyPr/>
          <a:lstStyle>
            <a:lvl1pPr marL="266700" indent="-174625">
              <a:buFont typeface="+mj-lt"/>
              <a:buAutoNum type="arabicPeriod"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sz="11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buNone/>
              <a:defRPr sz="110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defRPr>
            </a:lvl5pPr>
          </a:lstStyle>
          <a:p>
            <a:pPr lvl="0"/>
            <a:r>
              <a:rPr lang="ko-KR" altLang="en-US" dirty="0"/>
              <a:t>상세 설명</a:t>
            </a:r>
          </a:p>
          <a:p>
            <a:pPr lvl="4"/>
            <a:endParaRPr lang="ko-KR" alt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471410" y="9691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설명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71410" y="208453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상세 설명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27" y="-27385"/>
            <a:ext cx="2524125" cy="5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 userDrawn="1"/>
        </p:nvSpPr>
        <p:spPr bwMode="auto">
          <a:xfrm>
            <a:off x="304862" y="260648"/>
            <a:ext cx="6160306" cy="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100" b="1" kern="1200" noProof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증명서발급신청</a:t>
            </a:r>
            <a:endParaRPr lang="ko-KR" altLang="en-US" sz="2100" b="1" kern="1200" noProof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257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7391400" y="6578600"/>
            <a:ext cx="2505075" cy="25876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A28467-4B24-44E4-8C1D-B0FDF53FEFB6}" type="slidenum">
              <a:rPr kumimoji="0" lang="ko-KR" altLang="en-US" sz="1200" b="1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3" r:id="rId2"/>
    <p:sldLayoutId id="2147484792" r:id="rId3"/>
    <p:sldLayoutId id="2147484796" r:id="rId4"/>
    <p:sldLayoutId id="2147484797" r:id="rId5"/>
    <p:sldLayoutId id="2147484799" r:id="rId6"/>
    <p:sldLayoutId id="2147484800" r:id="rId7"/>
    <p:sldLayoutId id="2147484801" r:id="rId8"/>
    <p:sldLayoutId id="2147484798" r:id="rId9"/>
    <p:sldLayoutId id="2147484794" r:id="rId10"/>
    <p:sldLayoutId id="2147484795" r:id="rId11"/>
  </p:sldLayoutIdLst>
  <p:hf hd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ndtmarket.g2inet.kr/index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ctrTitle"/>
          </p:nvPr>
        </p:nvSpPr>
        <p:spPr>
          <a:xfrm>
            <a:off x="560512" y="1556792"/>
            <a:ext cx="7344816" cy="553998"/>
          </a:xfrm>
        </p:spPr>
        <p:txBody>
          <a:bodyPr wrap="square" anchor="t" anchorCtr="0">
            <a:spAutoFit/>
          </a:bodyPr>
          <a:lstStyle/>
          <a:p>
            <a:pPr eaLnBrk="1" latinLnBrk="0" hangingPunct="1"/>
            <a:r>
              <a:rPr lang="ko-KR" altLang="en-US" sz="3000" dirty="0">
                <a:latin typeface="Tahoma" pitchFamily="34" charset="0"/>
                <a:cs typeface="Tahoma" pitchFamily="34" charset="0"/>
              </a:rPr>
              <a:t>식구특별헌금</a:t>
            </a:r>
            <a:r>
              <a:rPr lang="en-US" altLang="ko-KR" sz="3000" dirty="0">
                <a:latin typeface="Tahoma" pitchFamily="34" charset="0"/>
                <a:cs typeface="Tahoma" pitchFamily="34" charset="0"/>
              </a:rPr>
              <a:t>(</a:t>
            </a:r>
            <a:r>
              <a:rPr lang="ko-KR" altLang="en-US" sz="3000" dirty="0" err="1">
                <a:latin typeface="Tahoma" pitchFamily="34" charset="0"/>
                <a:cs typeface="Tahoma" pitchFamily="34" charset="0"/>
              </a:rPr>
              <a:t>성화절특별헌금</a:t>
            </a:r>
            <a:r>
              <a:rPr lang="en-US" altLang="ko-KR" sz="3000" dirty="0">
                <a:latin typeface="Tahoma" pitchFamily="34" charset="0"/>
                <a:cs typeface="Tahoma" pitchFamily="34" charset="0"/>
              </a:rPr>
              <a:t>)</a:t>
            </a:r>
            <a:r>
              <a:rPr lang="ko-KR" altLang="en-US" sz="3000" dirty="0">
                <a:latin typeface="Tahoma" pitchFamily="34" charset="0"/>
                <a:cs typeface="Tahoma" pitchFamily="34" charset="0"/>
              </a:rPr>
              <a:t> 메뉴얼</a:t>
            </a: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Line 107"/>
          <p:cNvSpPr>
            <a:spLocks noChangeShapeType="1"/>
          </p:cNvSpPr>
          <p:nvPr/>
        </p:nvSpPr>
        <p:spPr bwMode="auto">
          <a:xfrm>
            <a:off x="560512" y="2204864"/>
            <a:ext cx="74277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Rectangle 115"/>
          <p:cNvSpPr>
            <a:spLocks noChangeArrowheads="1"/>
          </p:cNvSpPr>
          <p:nvPr/>
        </p:nvSpPr>
        <p:spPr bwMode="auto">
          <a:xfrm>
            <a:off x="713075" y="3377034"/>
            <a:ext cx="1154162" cy="30777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ko-KR" sz="2000" b="1" dirty="0">
                <a:latin typeface="Times New Roman" pitchFamily="18" charset="0"/>
              </a:rPr>
              <a:t>2019.07.01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560512" y="2276872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err="1">
                <a:latin typeface="Tahoma" pitchFamily="34" charset="0"/>
                <a:ea typeface="+mj-ea"/>
                <a:cs typeface="Tahoma" pitchFamily="34" charset="0"/>
              </a:rPr>
              <a:t>현장용</a:t>
            </a:r>
            <a:endParaRPr lang="ko-KR" altLang="en-US" sz="2000" b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9" name="Picture 5" descr="세계평화통일가정연합 행정지원센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32656"/>
            <a:ext cx="37623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9145AFF-8DF6-4C06-900D-94841606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0" y="1484784"/>
            <a:ext cx="6640225" cy="4139592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본인이 가상계좌로 입금할 금액에 대한 리스트와 </a:t>
            </a:r>
            <a:r>
              <a:rPr lang="ko-KR" altLang="en-US" dirty="0" err="1">
                <a:latin typeface="+mn-ea"/>
                <a:ea typeface="+mn-ea"/>
              </a:rPr>
              <a:t>입급</a:t>
            </a:r>
            <a:r>
              <a:rPr lang="ko-KR" altLang="en-US" dirty="0">
                <a:latin typeface="+mn-ea"/>
                <a:ea typeface="+mn-ea"/>
              </a:rPr>
              <a:t> 완료한</a:t>
            </a:r>
            <a:endParaRPr lang="en-US" altLang="ko-KR" dirty="0">
              <a:latin typeface="+mn-ea"/>
              <a:ea typeface="+mn-ea"/>
            </a:endParaRPr>
          </a:p>
          <a:p>
            <a:pPr marL="92075" indent="0">
              <a:buNone/>
            </a:pPr>
            <a:r>
              <a:rPr lang="ko-KR" altLang="en-US" dirty="0">
                <a:latin typeface="+mn-ea"/>
                <a:ea typeface="+mn-ea"/>
              </a:rPr>
              <a:t>    내역을 확인한다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2"/>
            </a:pPr>
            <a:r>
              <a:rPr lang="ko-KR" altLang="en-US" dirty="0">
                <a:latin typeface="+mn-ea"/>
                <a:ea typeface="+mn-ea"/>
              </a:rPr>
              <a:t>검색 조건에 해당하는 기준으로 </a:t>
            </a:r>
            <a:r>
              <a:rPr lang="ko-KR" altLang="en-US" dirty="0" err="1">
                <a:latin typeface="+mn-ea"/>
                <a:ea typeface="+mn-ea"/>
              </a:rPr>
              <a:t>를</a:t>
            </a:r>
            <a:r>
              <a:rPr lang="ko-KR" altLang="en-US" dirty="0">
                <a:latin typeface="+mn-ea"/>
                <a:ea typeface="+mn-ea"/>
              </a:rPr>
              <a:t> 입금할 항목을 </a:t>
            </a:r>
            <a:r>
              <a:rPr lang="en-US" altLang="ko-KR" dirty="0">
                <a:latin typeface="+mn-ea"/>
                <a:ea typeface="+mn-ea"/>
              </a:rPr>
              <a:t>“</a:t>
            </a:r>
            <a:r>
              <a:rPr lang="ko-KR" altLang="en-US" dirty="0">
                <a:latin typeface="+mn-ea"/>
                <a:ea typeface="+mn-ea"/>
              </a:rPr>
              <a:t>검색</a:t>
            </a:r>
            <a:r>
              <a:rPr lang="en-US" altLang="ko-KR" dirty="0">
                <a:latin typeface="+mn-ea"/>
                <a:ea typeface="+mn-ea"/>
              </a:rPr>
              <a:t>” </a:t>
            </a:r>
            <a:r>
              <a:rPr lang="ko-KR" altLang="en-US" dirty="0">
                <a:latin typeface="+mn-ea"/>
                <a:ea typeface="+mn-ea"/>
              </a:rPr>
              <a:t>버튼을 클릭해서 조회한다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가상계좌를 발급정보를 확인 </a:t>
            </a:r>
            <a:endParaRPr lang="en-US" altLang="ko-KR" dirty="0">
              <a:latin typeface="+mn-ea"/>
              <a:ea typeface="+mn-ea"/>
            </a:endParaRPr>
          </a:p>
          <a:p>
            <a:pPr>
              <a:buFont typeface="+mj-lt"/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결제대기 상태에서는 취소버튼을 눌러 가상계좌를 취소 할 수 있다</a:t>
            </a:r>
            <a:r>
              <a:rPr lang="en-US" altLang="ko-KR" dirty="0">
                <a:latin typeface="+mn-ea"/>
                <a:ea typeface="+mn-ea"/>
              </a:rPr>
              <a:t>.</a:t>
            </a:r>
            <a:r>
              <a:rPr lang="ko-KR" altLang="en-US" dirty="0">
                <a:latin typeface="+mn-ea"/>
                <a:ea typeface="+mn-ea"/>
              </a:rPr>
              <a:t> 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본인이 가상계좌로 입금한 내역을 확인 및 결제를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747693" y="2060848"/>
            <a:ext cx="168597" cy="215444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818418" y="2142323"/>
            <a:ext cx="2896871" cy="46908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504728" y="2441294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4959678" y="3645024"/>
            <a:ext cx="959430" cy="10801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875379" y="3566869"/>
            <a:ext cx="168597" cy="215444"/>
            <a:chOff x="4298628" y="3000372"/>
            <a:chExt cx="168597" cy="215444"/>
          </a:xfrm>
        </p:grpSpPr>
        <p:sp>
          <p:nvSpPr>
            <p:cNvPr id="22" name="타원 21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088904" y="4797152"/>
            <a:ext cx="168597" cy="215444"/>
            <a:chOff x="4298628" y="3000372"/>
            <a:chExt cx="168597" cy="215444"/>
          </a:xfrm>
        </p:grpSpPr>
        <p:sp>
          <p:nvSpPr>
            <p:cNvPr id="25" name="타원 24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35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56656" y="2642613"/>
            <a:ext cx="6175756" cy="714379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헌금입력</a:t>
            </a:r>
          </a:p>
        </p:txBody>
      </p:sp>
    </p:spTree>
    <p:extLst>
      <p:ext uri="{BB962C8B-B14F-4D97-AF65-F5344CB8AC3E}">
        <p14:creationId xmlns:p14="http://schemas.microsoft.com/office/powerpoint/2010/main" val="393756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B0E3686-2778-4C27-9632-3FE69E5D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95" y="1290808"/>
            <a:ext cx="5568289" cy="4880661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헌금 </a:t>
            </a:r>
            <a:r>
              <a:rPr lang="en-US" altLang="ko-KR" dirty="0"/>
              <a:t>&gt;</a:t>
            </a:r>
            <a:r>
              <a:rPr lang="ko-KR" altLang="en-US" dirty="0"/>
              <a:t>식구특별헌금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최초 </a:t>
            </a:r>
            <a:r>
              <a:rPr lang="en-US" altLang="ko-KR" dirty="0">
                <a:latin typeface="+mn-ea"/>
                <a:ea typeface="+mn-ea"/>
              </a:rPr>
              <a:t>5</a:t>
            </a:r>
            <a:r>
              <a:rPr lang="ko-KR" altLang="en-US" dirty="0">
                <a:latin typeface="+mn-ea"/>
                <a:ea typeface="+mn-ea"/>
              </a:rPr>
              <a:t>개 씩 입력 가능하지만 콤보 박스를 이용하여 </a:t>
            </a:r>
            <a:r>
              <a:rPr lang="en-US" altLang="ko-KR" dirty="0">
                <a:latin typeface="+mn-ea"/>
                <a:ea typeface="+mn-ea"/>
              </a:rPr>
              <a:t>100</a:t>
            </a:r>
            <a:r>
              <a:rPr lang="ko-KR" altLang="en-US" dirty="0">
                <a:latin typeface="+mn-ea"/>
                <a:ea typeface="+mn-ea"/>
              </a:rPr>
              <a:t>개까지 입력가능 또는 라인추가로 추가가능</a:t>
            </a:r>
            <a:endParaRPr lang="en-US" altLang="ko-KR" dirty="0">
              <a:latin typeface="+mn-ea"/>
              <a:ea typeface="+mn-ea"/>
            </a:endParaRPr>
          </a:p>
          <a:p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식구이름을 입력 후 </a:t>
            </a:r>
            <a:r>
              <a:rPr lang="ko-KR" altLang="en-US" dirty="0" err="1">
                <a:latin typeface="+mn-ea"/>
                <a:ea typeface="+mn-ea"/>
              </a:rPr>
              <a:t>엔터키</a:t>
            </a:r>
            <a:r>
              <a:rPr lang="ko-KR" altLang="en-US" dirty="0">
                <a:latin typeface="+mn-ea"/>
                <a:ea typeface="+mn-ea"/>
              </a:rPr>
              <a:t> 또는</a:t>
            </a:r>
            <a:endParaRPr lang="en-US" altLang="ko-KR" dirty="0">
              <a:latin typeface="+mn-ea"/>
              <a:ea typeface="+mn-ea"/>
            </a:endParaRPr>
          </a:p>
          <a:p>
            <a:pPr marL="92075" indent="0">
              <a:buNone/>
            </a:pPr>
            <a:r>
              <a:rPr lang="en-US" altLang="ko-KR" dirty="0">
                <a:latin typeface="+mn-ea"/>
                <a:ea typeface="+mn-ea"/>
              </a:rPr>
              <a:t>        </a:t>
            </a:r>
            <a:r>
              <a:rPr lang="ko-KR" altLang="en-US" dirty="0">
                <a:latin typeface="+mn-ea"/>
                <a:ea typeface="+mn-ea"/>
              </a:rPr>
              <a:t>클릭하면</a:t>
            </a:r>
            <a:r>
              <a:rPr lang="ko-KR" altLang="en-US" dirty="0">
                <a:latin typeface="+mn-ea"/>
              </a:rPr>
              <a:t> 식구정보가 있다면 </a:t>
            </a:r>
            <a:r>
              <a:rPr lang="ko-KR" altLang="en-US" dirty="0" err="1">
                <a:latin typeface="+mn-ea"/>
              </a:rPr>
              <a:t>동반헌금자와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헌금액</a:t>
            </a:r>
            <a:r>
              <a:rPr lang="ko-KR" altLang="en-US" b="1" dirty="0">
                <a:latin typeface="+mn-ea"/>
              </a:rPr>
              <a:t> </a:t>
            </a:r>
            <a:r>
              <a:rPr lang="en-US" altLang="ko-KR" b="1" dirty="0">
                <a:latin typeface="+mn-ea"/>
              </a:rPr>
              <a:t>0</a:t>
            </a:r>
            <a:r>
              <a:rPr lang="ko-KR" altLang="en-US" dirty="0">
                <a:latin typeface="+mn-ea"/>
              </a:rPr>
              <a:t>으로 나타남 </a:t>
            </a:r>
            <a:endParaRPr lang="en-US" altLang="ko-KR" dirty="0">
              <a:latin typeface="+mn-ea"/>
            </a:endParaRPr>
          </a:p>
          <a:p>
            <a:pPr marL="92075" indent="0">
              <a:buNone/>
            </a:pP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※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ea typeface="+mn-ea"/>
              </a:rPr>
              <a:t>동반헌금자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 추가 또는 변경가능</a:t>
            </a:r>
            <a:endParaRPr lang="en-US" altLang="ko-KR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92075" indent="0">
              <a:buNone/>
            </a:pPr>
            <a:endParaRPr lang="en-US" altLang="ko-KR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buAutoNum type="arabicPeriod" startAt="3"/>
            </a:pPr>
            <a:r>
              <a:rPr lang="ko-KR" altLang="en-US" dirty="0">
                <a:latin typeface="+mn-ea"/>
                <a:ea typeface="+mn-ea"/>
              </a:rPr>
              <a:t>헌금액을 입력</a:t>
            </a:r>
            <a:endParaRPr lang="en-US" altLang="ko-KR" dirty="0">
              <a:latin typeface="+mn-ea"/>
              <a:ea typeface="+mn-ea"/>
            </a:endParaRPr>
          </a:p>
          <a:p>
            <a:pPr>
              <a:buAutoNum type="arabicPeriod" startAt="3"/>
            </a:pPr>
            <a:endParaRPr lang="en-US" altLang="ko-KR" dirty="0">
              <a:latin typeface="+mn-ea"/>
              <a:ea typeface="+mn-ea"/>
            </a:endParaRPr>
          </a:p>
          <a:p>
            <a:pPr>
              <a:buAutoNum type="arabicPeriod" startAt="4"/>
            </a:pPr>
            <a:r>
              <a:rPr lang="ko-KR" altLang="en-US" dirty="0">
                <a:latin typeface="+mn-ea"/>
                <a:ea typeface="+mn-ea"/>
              </a:rPr>
              <a:t>식구들의 헌금정보가 전부 입력이 되었다면 입력버튼을 눌러 등록한다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소속식구들의 </a:t>
            </a:r>
            <a:r>
              <a:rPr lang="ko-KR" altLang="en-US" dirty="0" err="1" smtClean="0">
                <a:latin typeface="+mn-ea"/>
                <a:ea typeface="+mn-ea"/>
              </a:rPr>
              <a:t>성화</a:t>
            </a:r>
            <a:r>
              <a:rPr lang="ko-KR" altLang="en-US" dirty="0" err="1" smtClean="0">
                <a:latin typeface="+mn-ea"/>
                <a:ea typeface="+mn-ea"/>
              </a:rPr>
              <a:t>절특별헌금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등록</a:t>
            </a:r>
            <a:endParaRPr lang="en-US" altLang="ko-KR" dirty="0">
              <a:latin typeface="+mn-ea"/>
              <a:ea typeface="+mn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262A9079-6F83-400B-B901-0129D22355F9}"/>
              </a:ext>
            </a:extLst>
          </p:cNvPr>
          <p:cNvGrpSpPr/>
          <p:nvPr/>
        </p:nvGrpSpPr>
        <p:grpSpPr>
          <a:xfrm>
            <a:off x="3368410" y="3526427"/>
            <a:ext cx="168597" cy="215444"/>
            <a:chOff x="4298628" y="3000372"/>
            <a:chExt cx="168597" cy="215444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xmlns="" id="{FE4D4DBE-26B1-4EFE-9462-83BF04DCE88D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5D785CA-CE29-4850-807B-E964749FC3A5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90107110-28CA-4564-B39B-A6154A8B0241}"/>
              </a:ext>
            </a:extLst>
          </p:cNvPr>
          <p:cNvGrpSpPr/>
          <p:nvPr/>
        </p:nvGrpSpPr>
        <p:grpSpPr>
          <a:xfrm>
            <a:off x="4820200" y="3566063"/>
            <a:ext cx="168597" cy="215444"/>
            <a:chOff x="4298628" y="3000372"/>
            <a:chExt cx="168597" cy="215444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xmlns="" id="{20E41F73-D2FF-4C82-BF18-8744F5E226DC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2C12C57-59CC-41EF-AEFA-299B6564F29D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B6E22C06-A7FC-4345-9A6F-F45B1A58D877}"/>
              </a:ext>
            </a:extLst>
          </p:cNvPr>
          <p:cNvGrpSpPr/>
          <p:nvPr/>
        </p:nvGrpSpPr>
        <p:grpSpPr>
          <a:xfrm>
            <a:off x="3764868" y="5661248"/>
            <a:ext cx="168597" cy="215444"/>
            <a:chOff x="4298628" y="3000372"/>
            <a:chExt cx="168597" cy="215444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xmlns="" id="{3C9D5945-34CB-42A9-B3BD-937324373D33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386286F-DE27-495D-934E-036A6B0EB5F9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7FECD8F3-78B4-4C76-9488-8F352F71D41E}"/>
              </a:ext>
            </a:extLst>
          </p:cNvPr>
          <p:cNvGrpSpPr/>
          <p:nvPr/>
        </p:nvGrpSpPr>
        <p:grpSpPr>
          <a:xfrm>
            <a:off x="1136576" y="5013756"/>
            <a:ext cx="168597" cy="215444"/>
            <a:chOff x="4298628" y="3000372"/>
            <a:chExt cx="168597" cy="215444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xmlns="" id="{14A13016-3166-4B65-A671-7E15F72B40CC}"/>
                </a:ext>
              </a:extLst>
            </p:cNvPr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4FA79BB-3616-4ECE-8733-824D4315C412}"/>
                </a:ext>
              </a:extLst>
            </p:cNvPr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6DE72C4-EE86-4A1D-8E1B-CF6297C4C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88" y="3761161"/>
            <a:ext cx="199555" cy="1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856656" y="2642613"/>
            <a:ext cx="6175756" cy="714379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헌금봉헌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072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34DED8E-B70E-4994-A45F-484C327E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379193"/>
            <a:ext cx="6072836" cy="4570087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본인이 가상계좌로 봉헌할 내역을 확인한다</a:t>
            </a:r>
            <a:r>
              <a:rPr lang="en-US" altLang="ko-KR" dirty="0">
                <a:latin typeface="+mn-ea"/>
                <a:ea typeface="+mn-ea"/>
              </a:rPr>
              <a:t>.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여러 종류의 헌금들을 한번에 담을 수 있다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92075" indent="0">
              <a:buNone/>
            </a:pPr>
            <a:r>
              <a:rPr lang="en-US" altLang="ko-KR" dirty="0">
                <a:latin typeface="+mj-ea"/>
                <a:ea typeface="+mj-ea"/>
              </a:rPr>
              <a:t>2. “</a:t>
            </a:r>
            <a:r>
              <a:rPr lang="ko-KR" altLang="en-US" dirty="0">
                <a:latin typeface="+mj-ea"/>
                <a:ea typeface="+mj-ea"/>
              </a:rPr>
              <a:t>선택항목결제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</a:t>
            </a:r>
            <a:r>
              <a:rPr lang="ko-KR" altLang="en-US" dirty="0" err="1">
                <a:latin typeface="+mj-ea"/>
                <a:ea typeface="+mj-ea"/>
              </a:rPr>
              <a:t>클릭시</a:t>
            </a: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r>
              <a:rPr lang="ko-KR" altLang="en-US" dirty="0">
                <a:latin typeface="+mj-ea"/>
                <a:ea typeface="+mj-ea"/>
              </a:rPr>
              <a:t>    가상계좌를 발급받은 처리를 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92075" indent="0">
              <a:buNone/>
            </a:pP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r>
              <a:rPr lang="en-US" altLang="ko-KR" dirty="0">
                <a:latin typeface="+mj-ea"/>
                <a:ea typeface="+mj-ea"/>
              </a:rPr>
              <a:t>※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까지 선택하여 결제가능 추후 개수가 늘어날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marL="92075" indent="0">
              <a:buNone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n-ea"/>
                <a:ea typeface="+mn-ea"/>
              </a:rPr>
              <a:t>본인이 가상계좌로 봉헌할 내역을 확인 및 결제를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764245" y="3719953"/>
            <a:ext cx="168597" cy="215444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848544" y="3897552"/>
            <a:ext cx="5616624" cy="147396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152800" y="5373216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yashi\Desktop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484784"/>
            <a:ext cx="5616624" cy="4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가상계좌를 발급하기 위한 동의사항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전체동의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r>
              <a:rPr lang="ko-KR" altLang="en-US" dirty="0">
                <a:latin typeface="+mn-ea"/>
                <a:ea typeface="+mn-ea"/>
              </a:rPr>
              <a:t>가상계좌를 발급하기 위한 동의사항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개별동의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marL="92075" indent="0">
              <a:buNone/>
            </a:pPr>
            <a:r>
              <a:rPr lang="en-US" altLang="ko-KR" dirty="0">
                <a:latin typeface="+mn-ea"/>
                <a:ea typeface="+mn-ea"/>
              </a:rPr>
              <a:t>3. “</a:t>
            </a:r>
            <a:r>
              <a:rPr lang="ko-KR" altLang="en-US" dirty="0">
                <a:latin typeface="+mn-ea"/>
                <a:ea typeface="+mn-ea"/>
              </a:rPr>
              <a:t>다음</a:t>
            </a:r>
            <a:r>
              <a:rPr lang="en-US" altLang="ko-KR" dirty="0">
                <a:latin typeface="+mn-ea"/>
                <a:ea typeface="+mn-ea"/>
              </a:rPr>
              <a:t>” </a:t>
            </a:r>
            <a:r>
              <a:rPr lang="ko-KR" altLang="en-US" dirty="0">
                <a:latin typeface="+mn-ea"/>
                <a:ea typeface="+mn-ea"/>
              </a:rPr>
              <a:t>버튼 클릭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137487" y="2275321"/>
            <a:ext cx="168597" cy="215444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1784647" y="2490764"/>
            <a:ext cx="3123491" cy="245040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790854" y="2433508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169024" y="5445224"/>
            <a:ext cx="168597" cy="215444"/>
            <a:chOff x="4298628" y="3000372"/>
            <a:chExt cx="168597" cy="215444"/>
          </a:xfrm>
        </p:grpSpPr>
        <p:sp>
          <p:nvSpPr>
            <p:cNvPr id="20" name="타원 19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3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2" y="1484784"/>
            <a:ext cx="6264696" cy="4579456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입금은행을 선택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송금자명을 입력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입금기한 날짜가 표시됨</a:t>
            </a:r>
            <a:r>
              <a:rPr lang="en-US" altLang="ko-KR" dirty="0">
                <a:latin typeface="+mj-ea"/>
                <a:ea typeface="+mj-ea"/>
              </a:rPr>
              <a:t/>
            </a:r>
            <a:br>
              <a:rPr lang="en-US" altLang="ko-KR" dirty="0">
                <a:latin typeface="+mj-ea"/>
                <a:ea typeface="+mj-ea"/>
              </a:rPr>
            </a:b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기한날짜까지 결제금액을 정확하게 입금해야 한다</a:t>
            </a:r>
            <a:r>
              <a:rPr lang="en-US" altLang="ko-KR" dirty="0">
                <a:latin typeface="+mj-ea"/>
                <a:ea typeface="+mj-ea"/>
              </a:rPr>
              <a:t>)</a:t>
            </a:r>
          </a:p>
          <a:p>
            <a:r>
              <a:rPr lang="en-US" altLang="ko-KR" dirty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다음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클릭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488161" y="2001696"/>
            <a:ext cx="153270" cy="178053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728864" y="2218064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88904" y="2708920"/>
            <a:ext cx="168597" cy="215444"/>
            <a:chOff x="4298628" y="3000372"/>
            <a:chExt cx="168597" cy="215444"/>
          </a:xfrm>
        </p:grpSpPr>
        <p:sp>
          <p:nvSpPr>
            <p:cNvPr id="20" name="타원 19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385048" y="5674773"/>
            <a:ext cx="168597" cy="215444"/>
            <a:chOff x="4298628" y="3000372"/>
            <a:chExt cx="168597" cy="215444"/>
          </a:xfrm>
        </p:grpSpPr>
        <p:sp>
          <p:nvSpPr>
            <p:cNvPr id="23" name="타원 2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4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58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1412776"/>
            <a:ext cx="6408712" cy="4697648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입력내역 확인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결제내역 정보를 받기 위해 </a:t>
            </a:r>
            <a:r>
              <a:rPr lang="ko-KR" altLang="en-US" dirty="0" err="1">
                <a:latin typeface="+mj-ea"/>
                <a:ea typeface="+mj-ea"/>
              </a:rPr>
              <a:t>이메일</a:t>
            </a:r>
            <a:r>
              <a:rPr lang="ko-KR" altLang="en-US" dirty="0">
                <a:latin typeface="+mj-ea"/>
                <a:ea typeface="+mj-ea"/>
              </a:rPr>
              <a:t> 정보 입력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결제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버튼 클릭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570146" y="1930080"/>
            <a:ext cx="153270" cy="178053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376936" y="3681465"/>
            <a:ext cx="168597" cy="215444"/>
            <a:chOff x="4298628" y="3000372"/>
            <a:chExt cx="168597" cy="215444"/>
          </a:xfrm>
        </p:grpSpPr>
        <p:sp>
          <p:nvSpPr>
            <p:cNvPr id="18" name="타원 17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568624" y="1916832"/>
            <a:ext cx="3600400" cy="252028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ko-KR" altLang="en-US" sz="200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5457056" y="5661248"/>
            <a:ext cx="168597" cy="215444"/>
            <a:chOff x="4298628" y="3000372"/>
            <a:chExt cx="168597" cy="215444"/>
          </a:xfrm>
        </p:grpSpPr>
        <p:sp>
          <p:nvSpPr>
            <p:cNvPr id="26" name="타원 25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>
                  <a:solidFill>
                    <a:schemeClr val="bg1"/>
                  </a:solidFill>
                  <a:latin typeface="+mn-ea"/>
                  <a:ea typeface="+mn-ea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29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61DCA05-5F93-482F-9F5D-DE6B6B14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1556792"/>
            <a:ext cx="5488202" cy="4468536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마이페이지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/>
              <a:t>결제내역</a:t>
            </a:r>
          </a:p>
        </p:txBody>
      </p:sp>
      <p:sp>
        <p:nvSpPr>
          <p:cNvPr id="10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2075" indent="0">
              <a:buNone/>
            </a:pP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j-ea"/>
                <a:ea typeface="+mj-ea"/>
              </a:rPr>
              <a:t>결제정보 확인</a:t>
            </a:r>
            <a:r>
              <a:rPr lang="en-US" altLang="ko-KR" dirty="0">
                <a:latin typeface="+mj-ea"/>
                <a:ea typeface="+mj-ea"/>
              </a:rPr>
              <a:t>.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 </a:t>
            </a:r>
            <a:r>
              <a:rPr lang="ko-KR" altLang="en-US" dirty="0">
                <a:latin typeface="+mj-ea"/>
                <a:ea typeface="+mj-ea"/>
              </a:rPr>
              <a:t>가상계좌번호</a:t>
            </a:r>
            <a:r>
              <a:rPr lang="en-US" altLang="ko-KR" dirty="0">
                <a:latin typeface="+mj-ea"/>
                <a:ea typeface="+mj-ea"/>
              </a:rPr>
              <a:t/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입금은행</a:t>
            </a:r>
            <a:r>
              <a:rPr lang="en-US" altLang="ko-KR" dirty="0">
                <a:latin typeface="+mj-ea"/>
                <a:ea typeface="+mj-ea"/>
              </a:rPr>
              <a:t/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예금주</a:t>
            </a:r>
            <a:r>
              <a:rPr lang="en-US" altLang="ko-KR" dirty="0">
                <a:latin typeface="+mj-ea"/>
                <a:ea typeface="+mj-ea"/>
              </a:rPr>
              <a:t/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헌금금액</a:t>
            </a:r>
            <a:r>
              <a:rPr lang="en-US" altLang="ko-KR" dirty="0">
                <a:latin typeface="+mj-ea"/>
                <a:ea typeface="+mj-ea"/>
              </a:rPr>
              <a:t/>
            </a:r>
            <a:br>
              <a:rPr lang="en-US" altLang="ko-KR" dirty="0">
                <a:latin typeface="+mj-ea"/>
                <a:ea typeface="+mj-ea"/>
              </a:rPr>
            </a:br>
            <a:r>
              <a:rPr lang="en-US" altLang="ko-KR" dirty="0">
                <a:latin typeface="+mj-ea"/>
                <a:ea typeface="+mj-ea"/>
              </a:rPr>
              <a:t>-. </a:t>
            </a:r>
            <a:r>
              <a:rPr lang="ko-KR" altLang="en-US" dirty="0">
                <a:latin typeface="+mj-ea"/>
                <a:ea typeface="+mj-ea"/>
              </a:rPr>
              <a:t>입금기한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7185247" y="1287810"/>
            <a:ext cx="2484535" cy="77303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ko-KR" altLang="en-US" sz="1100" kern="1200" dirty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헌금을 봉헌할 </a:t>
            </a:r>
            <a:r>
              <a:rPr lang="ko-KR" altLang="en-US" dirty="0">
                <a:latin typeface="+mn-ea"/>
                <a:ea typeface="+mn-ea"/>
              </a:rPr>
              <a:t>가상계좌 발급 진행합니다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280592" y="3573016"/>
            <a:ext cx="153270" cy="178053"/>
            <a:chOff x="4298628" y="3000372"/>
            <a:chExt cx="168597" cy="215444"/>
          </a:xfrm>
        </p:grpSpPr>
        <p:sp>
          <p:nvSpPr>
            <p:cNvPr id="13" name="타원 12"/>
            <p:cNvSpPr/>
            <p:nvPr/>
          </p:nvSpPr>
          <p:spPr>
            <a:xfrm>
              <a:off x="4325775" y="3036521"/>
              <a:ext cx="141450" cy="14145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 anchorCtr="1"/>
            <a:lstStyle/>
            <a:p>
              <a:pPr algn="ctr"/>
              <a:endParaRPr lang="ko-KR" altLang="en-US" sz="1000" dirty="0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8628" y="3000372"/>
              <a:ext cx="141450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352600" y="3645024"/>
            <a:ext cx="2808312" cy="115212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ko-KR" altLang="en-US" sz="200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3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76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 w="9525"/>
      </a:spPr>
      <a:bodyPr rtlCol="0" anchor="ctr" anchorCtr="0"/>
      <a:lstStyle>
        <a:defPPr algn="ctr">
          <a:defRPr sz="2000" smtClean="0">
            <a:solidFill>
              <a:schemeClr val="tx1"/>
            </a:solidFill>
            <a:latin typeface="Arial" pitchFamily="34" charset="0"/>
            <a:ea typeface="굴림" pitchFamily="50" charset="-127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15704</TotalTime>
  <Words>240</Words>
  <Application>Microsoft Office PowerPoint</Application>
  <PresentationFormat>A4 용지(210x297mm)</PresentationFormat>
  <Paragraphs>78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굴림</vt:lpstr>
      <vt:lpstr>맑은 고딕</vt:lpstr>
      <vt:lpstr>Arial</vt:lpstr>
      <vt:lpstr>Tahoma</vt:lpstr>
      <vt:lpstr>Times New Roman</vt:lpstr>
      <vt:lpstr>blank</vt:lpstr>
      <vt:lpstr>식구특별헌금(성화절특별헌금) 메뉴얼</vt:lpstr>
      <vt:lpstr>1. 헌금입력</vt:lpstr>
      <vt:lpstr>PowerPoint 프레젠테이션</vt:lpstr>
      <vt:lpstr>2. 헌금봉헌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   전략기획실  Aug. 2010</dc:title>
  <dc:creator>김보라</dc:creator>
  <cp:lastModifiedBy>OH IN JOONG</cp:lastModifiedBy>
  <cp:revision>741</cp:revision>
  <cp:lastPrinted>2018-03-14T01:37:24Z</cp:lastPrinted>
  <dcterms:created xsi:type="dcterms:W3CDTF">2010-08-24T06:43:24Z</dcterms:created>
  <dcterms:modified xsi:type="dcterms:W3CDTF">2019-07-10T10:23:25Z</dcterms:modified>
</cp:coreProperties>
</file>