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charts/chart8.xml" ContentType="application/vnd.openxmlformats-officedocument.drawingml.chart+xml"/>
  <Override PartName="/ppt/charts/chart12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59" r:id="rId2"/>
    <p:sldId id="257" r:id="rId3"/>
    <p:sldId id="260" r:id="rId4"/>
    <p:sldId id="261" r:id="rId5"/>
    <p:sldId id="312" r:id="rId6"/>
    <p:sldId id="313" r:id="rId7"/>
    <p:sldId id="266" r:id="rId8"/>
    <p:sldId id="264" r:id="rId9"/>
    <p:sldId id="316" r:id="rId10"/>
    <p:sldId id="315" r:id="rId11"/>
    <p:sldId id="317" r:id="rId12"/>
    <p:sldId id="328" r:id="rId13"/>
    <p:sldId id="329" r:id="rId14"/>
    <p:sldId id="330" r:id="rId15"/>
    <p:sldId id="331" r:id="rId16"/>
    <p:sldId id="332" r:id="rId17"/>
    <p:sldId id="335" r:id="rId18"/>
    <p:sldId id="333" r:id="rId19"/>
    <p:sldId id="334" r:id="rId20"/>
    <p:sldId id="293" r:id="rId21"/>
    <p:sldId id="336" r:id="rId22"/>
    <p:sldId id="338" r:id="rId23"/>
    <p:sldId id="339" r:id="rId24"/>
    <p:sldId id="340" r:id="rId25"/>
    <p:sldId id="288" r:id="rId26"/>
    <p:sldId id="346" r:id="rId27"/>
    <p:sldId id="347" r:id="rId28"/>
    <p:sldId id="348" r:id="rId29"/>
    <p:sldId id="350" r:id="rId30"/>
    <p:sldId id="351" r:id="rId31"/>
    <p:sldId id="353" r:id="rId3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보통 스타일 1 - 강조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36" autoAdjust="0"/>
  </p:normalViewPr>
  <p:slideViewPr>
    <p:cSldViewPr>
      <p:cViewPr varScale="1">
        <p:scale>
          <a:sx n="67" d="100"/>
          <a:sy n="67" d="100"/>
        </p:scale>
        <p:origin x="-52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D:\02%20&#51648;&#50896;&#50629;&#47924;\01%20KPI&#44288;&#47144;&#50629;&#47924;\2009\2009KPI091023(3&#48516;&#44592;1&#52264;&#44160;&#53664;&#50756;&#47308;)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02%20&#51648;&#50896;&#50629;&#47924;\01%20KPI&#44288;&#47144;&#50629;&#47924;\2009\2009KPI091130(&#51077;&#54924;&#45824;&#51312;&#50629;&#44536;&#47112;&#51060;&#46300;)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02%20&#51648;&#50896;&#50629;&#47924;\01%20KPI&#44288;&#47144;&#50629;&#47924;\2009\2009KPI091130(&#51077;&#54924;&#45824;&#51312;&#50629;&#44536;&#47112;&#51060;&#46300;)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02%20&#51648;&#50896;&#50629;&#47924;\01%20KPI&#44288;&#47144;&#50629;&#47924;\2009\2009KPI091130(&#51077;&#54924;&#45824;&#51312;&#50629;&#44536;&#47112;&#51060;&#46300;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02%20&#51648;&#50896;&#50629;&#47924;\01%20KPI&#44288;&#47144;&#50629;&#47924;\2009\2009KPI091023(3&#48516;&#44592;1&#52264;&#44160;&#53664;&#50756;&#47308;)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02%20&#51648;&#50896;&#50629;&#47924;\01%20KPI&#44288;&#47144;&#50629;&#47924;\2009\2009KPI091130(&#51077;&#54924;&#45824;&#51312;&#50629;&#44536;&#47112;&#51060;&#46300;)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02%20&#51648;&#50896;&#50629;&#47924;\01%20KPI&#44288;&#47144;&#50629;&#47924;\2009\2009KPI091130(&#51077;&#54924;&#45824;&#51312;&#50629;&#44536;&#47112;&#51060;&#46300;)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02%20&#51648;&#50896;&#50629;&#47924;\01%20KPI&#44288;&#47144;&#50629;&#47924;\2009\2009KPI091130(&#51077;&#54924;&#45824;&#51312;&#50629;&#44536;&#47112;&#51060;&#46300;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ko-KR"/>
  <c:chart>
    <c:autoTitleDeleted val="1"/>
    <c:plotArea>
      <c:layout>
        <c:manualLayout>
          <c:layoutTarget val="inner"/>
          <c:xMode val="edge"/>
          <c:yMode val="edge"/>
          <c:x val="7.2177904124157491E-2"/>
          <c:y val="0.14260208561560783"/>
          <c:w val="0.91156193138163877"/>
          <c:h val="0.72275332383398161"/>
        </c:manualLayout>
      </c:layout>
      <c:lineChart>
        <c:grouping val="standard"/>
        <c:marker val="1"/>
        <c:axId val="90447232"/>
        <c:axId val="90790528"/>
      </c:lineChart>
      <c:catAx>
        <c:axId val="90447232"/>
        <c:scaling>
          <c:orientation val="minMax"/>
        </c:scaling>
        <c:axPos val="b"/>
        <c:numFmt formatCode="General" sourceLinked="1"/>
        <c:majorTickMark val="none"/>
        <c:tickLblPos val="nextTo"/>
        <c:crossAx val="90790528"/>
        <c:crosses val="autoZero"/>
        <c:auto val="1"/>
        <c:lblAlgn val="ctr"/>
        <c:lblOffset val="100"/>
      </c:catAx>
      <c:valAx>
        <c:axId val="90790528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90447232"/>
        <c:crosses val="autoZero"/>
        <c:crossBetween val="between"/>
        <c:majorUnit val="100"/>
      </c:valAx>
    </c:plotArea>
    <c:plotVisOnly val="1"/>
  </c:chart>
  <c:externalData r:id="rId1"/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ko-KR"/>
  <c:style val="13"/>
  <c:chart>
    <c:title>
      <c:tx>
        <c:rich>
          <a:bodyPr/>
          <a:lstStyle/>
          <a:p>
            <a:pPr>
              <a:defRPr/>
            </a:pPr>
            <a:r>
              <a:rPr lang="en-US" altLang="ko-KR" dirty="0" smtClean="0"/>
              <a:t>E </a:t>
            </a:r>
            <a:r>
              <a:rPr lang="ko-KR" altLang="en-US" dirty="0" smtClean="0"/>
              <a:t>등급</a:t>
            </a:r>
            <a:endParaRPr lang="en-US" altLang="ko-KR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cat>
            <c:strRef>
              <c:f>'09년9월누적평가(090801통합)'!$CL$33:$CS$33</c:f>
              <c:strCache>
                <c:ptCount val="8"/>
                <c:pt idx="0">
                  <c:v>전도</c:v>
                </c:pt>
                <c:pt idx="1">
                  <c:v>예배</c:v>
                </c:pt>
                <c:pt idx="2">
                  <c:v>축복</c:v>
                </c:pt>
                <c:pt idx="3">
                  <c:v>홈교육</c:v>
                </c:pt>
                <c:pt idx="4">
                  <c:v>홈조직</c:v>
                </c:pt>
                <c:pt idx="5">
                  <c:v>십일조</c:v>
                </c:pt>
                <c:pt idx="6">
                  <c:v>헌금</c:v>
                </c:pt>
                <c:pt idx="7">
                  <c:v>천복궁</c:v>
                </c:pt>
              </c:strCache>
            </c:strRef>
          </c:cat>
          <c:val>
            <c:numRef>
              <c:f>'09년9월누적평가(090801통합)'!$CL$41:$CS$41</c:f>
              <c:numCache>
                <c:formatCode>0.00%</c:formatCode>
                <c:ptCount val="8"/>
                <c:pt idx="0">
                  <c:v>0.2341</c:v>
                </c:pt>
                <c:pt idx="1">
                  <c:v>0.53710000000000002</c:v>
                </c:pt>
                <c:pt idx="2">
                  <c:v>0.42980000000000007</c:v>
                </c:pt>
                <c:pt idx="3">
                  <c:v>1.0746</c:v>
                </c:pt>
                <c:pt idx="4">
                  <c:v>0</c:v>
                </c:pt>
                <c:pt idx="5">
                  <c:v>0.48050000000000004</c:v>
                </c:pt>
                <c:pt idx="6">
                  <c:v>0.67330000000000012</c:v>
                </c:pt>
                <c:pt idx="7">
                  <c:v>0.27730000000000005</c:v>
                </c:pt>
              </c:numCache>
            </c:numRef>
          </c:val>
        </c:ser>
        <c:axId val="92907392"/>
        <c:axId val="92908928"/>
      </c:barChart>
      <c:catAx>
        <c:axId val="92907392"/>
        <c:scaling>
          <c:orientation val="minMax"/>
        </c:scaling>
        <c:axPos val="b"/>
        <c:majorTickMark val="none"/>
        <c:tickLblPos val="nextTo"/>
        <c:crossAx val="92908928"/>
        <c:crosses val="autoZero"/>
        <c:auto val="1"/>
        <c:lblAlgn val="ctr"/>
        <c:lblOffset val="100"/>
      </c:catAx>
      <c:valAx>
        <c:axId val="92908928"/>
        <c:scaling>
          <c:orientation val="minMax"/>
          <c:max val="1"/>
        </c:scaling>
        <c:axPos val="l"/>
        <c:majorGridlines/>
        <c:numFmt formatCode="0.00%" sourceLinked="1"/>
        <c:majorTickMark val="none"/>
        <c:tickLblPos val="nextTo"/>
        <c:crossAx val="92907392"/>
        <c:crosses val="autoZero"/>
        <c:crossBetween val="between"/>
      </c:valAx>
    </c:plotArea>
    <c:plotVisOnly val="1"/>
  </c:chart>
  <c:txPr>
    <a:bodyPr/>
    <a:lstStyle/>
    <a:p>
      <a:pPr>
        <a:defRPr sz="800"/>
      </a:pPr>
      <a:endParaRPr lang="ko-KR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ko-KR"/>
  <c:style val="13"/>
  <c:chart>
    <c:title>
      <c:tx>
        <c:rich>
          <a:bodyPr/>
          <a:lstStyle/>
          <a:p>
            <a:pPr>
              <a:defRPr/>
            </a:pPr>
            <a:r>
              <a:rPr lang="en-US" altLang="ko-KR" dirty="0" smtClean="0"/>
              <a:t>C</a:t>
            </a:r>
            <a:r>
              <a:rPr lang="en-US" altLang="ko-KR" baseline="0" dirty="0" smtClean="0"/>
              <a:t> </a:t>
            </a:r>
            <a:r>
              <a:rPr lang="ko-KR" altLang="en-US" baseline="0" dirty="0" smtClean="0"/>
              <a:t>등급</a:t>
            </a:r>
            <a:endParaRPr lang="en-US" altLang="ko-KR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cat>
            <c:strRef>
              <c:f>'09년9월누적평가(090801통합)'!$CL$33:$CS$33</c:f>
              <c:strCache>
                <c:ptCount val="8"/>
                <c:pt idx="0">
                  <c:v>전도</c:v>
                </c:pt>
                <c:pt idx="1">
                  <c:v>예배</c:v>
                </c:pt>
                <c:pt idx="2">
                  <c:v>축복</c:v>
                </c:pt>
                <c:pt idx="3">
                  <c:v>홈교육</c:v>
                </c:pt>
                <c:pt idx="4">
                  <c:v>홈조직</c:v>
                </c:pt>
                <c:pt idx="5">
                  <c:v>십일조</c:v>
                </c:pt>
                <c:pt idx="6">
                  <c:v>헌금</c:v>
                </c:pt>
                <c:pt idx="7">
                  <c:v>천복궁</c:v>
                </c:pt>
              </c:strCache>
            </c:strRef>
          </c:cat>
          <c:val>
            <c:numRef>
              <c:f>'09년9월누적평가(090801통합)'!$CL$43:$CS$43</c:f>
              <c:numCache>
                <c:formatCode>0.00%</c:formatCode>
                <c:ptCount val="8"/>
                <c:pt idx="0">
                  <c:v>0.19650000000000001</c:v>
                </c:pt>
                <c:pt idx="1">
                  <c:v>0.56730000000000003</c:v>
                </c:pt>
                <c:pt idx="2">
                  <c:v>0.35560000000000008</c:v>
                </c:pt>
                <c:pt idx="3">
                  <c:v>8.3200000000000024E-2</c:v>
                </c:pt>
                <c:pt idx="4">
                  <c:v>4.1000000000000002E-2</c:v>
                </c:pt>
                <c:pt idx="5">
                  <c:v>0.46870000000000001</c:v>
                </c:pt>
                <c:pt idx="6">
                  <c:v>0.60380000000000011</c:v>
                </c:pt>
                <c:pt idx="7">
                  <c:v>0.2535</c:v>
                </c:pt>
              </c:numCache>
            </c:numRef>
          </c:val>
        </c:ser>
        <c:axId val="92928640"/>
        <c:axId val="92934528"/>
      </c:barChart>
      <c:catAx>
        <c:axId val="92928640"/>
        <c:scaling>
          <c:orientation val="minMax"/>
        </c:scaling>
        <c:axPos val="b"/>
        <c:majorTickMark val="none"/>
        <c:tickLblPos val="nextTo"/>
        <c:crossAx val="92934528"/>
        <c:crosses val="autoZero"/>
        <c:auto val="1"/>
        <c:lblAlgn val="ctr"/>
        <c:lblOffset val="100"/>
      </c:catAx>
      <c:valAx>
        <c:axId val="92934528"/>
        <c:scaling>
          <c:orientation val="minMax"/>
          <c:max val="1"/>
        </c:scaling>
        <c:axPos val="l"/>
        <c:majorGridlines/>
        <c:numFmt formatCode="0.00%" sourceLinked="1"/>
        <c:majorTickMark val="none"/>
        <c:tickLblPos val="nextTo"/>
        <c:crossAx val="92928640"/>
        <c:crosses val="autoZero"/>
        <c:crossBetween val="between"/>
      </c:valAx>
    </c:plotArea>
    <c:plotVisOnly val="1"/>
  </c:chart>
  <c:txPr>
    <a:bodyPr/>
    <a:lstStyle/>
    <a:p>
      <a:pPr>
        <a:defRPr sz="800"/>
      </a:pPr>
      <a:endParaRPr lang="ko-KR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ko-KR"/>
  <c:style val="13"/>
  <c:chart>
    <c:title>
      <c:tx>
        <c:rich>
          <a:bodyPr/>
          <a:lstStyle/>
          <a:p>
            <a:pPr>
              <a:defRPr/>
            </a:pPr>
            <a:r>
              <a:rPr lang="en-US" altLang="ko-KR" dirty="0" smtClean="0"/>
              <a:t>F </a:t>
            </a:r>
            <a:r>
              <a:rPr lang="ko-KR" altLang="en-US" dirty="0" smtClean="0"/>
              <a:t>등급</a:t>
            </a:r>
            <a:endParaRPr lang="en-US" altLang="ko-KR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cat>
            <c:strRef>
              <c:f>'09년9월누적평가(090801통합)'!$CL$33:$CS$33</c:f>
              <c:strCache>
                <c:ptCount val="8"/>
                <c:pt idx="0">
                  <c:v>전도</c:v>
                </c:pt>
                <c:pt idx="1">
                  <c:v>예배</c:v>
                </c:pt>
                <c:pt idx="2">
                  <c:v>축복</c:v>
                </c:pt>
                <c:pt idx="3">
                  <c:v>홈교육</c:v>
                </c:pt>
                <c:pt idx="4">
                  <c:v>홈조직</c:v>
                </c:pt>
                <c:pt idx="5">
                  <c:v>십일조</c:v>
                </c:pt>
                <c:pt idx="6">
                  <c:v>헌금</c:v>
                </c:pt>
                <c:pt idx="7">
                  <c:v>천복궁</c:v>
                </c:pt>
              </c:strCache>
            </c:strRef>
          </c:cat>
          <c:val>
            <c:numRef>
              <c:f>'09년9월누적평가(090801통합)'!$CL$44:$CS$44</c:f>
              <c:numCache>
                <c:formatCode>0.00%</c:formatCode>
                <c:ptCount val="8"/>
                <c:pt idx="0">
                  <c:v>0.1678</c:v>
                </c:pt>
                <c:pt idx="1">
                  <c:v>0.55420000000000003</c:v>
                </c:pt>
                <c:pt idx="2">
                  <c:v>0.43020000000000008</c:v>
                </c:pt>
                <c:pt idx="3">
                  <c:v>0</c:v>
                </c:pt>
                <c:pt idx="4">
                  <c:v>0</c:v>
                </c:pt>
                <c:pt idx="5">
                  <c:v>0.50439999999999996</c:v>
                </c:pt>
                <c:pt idx="6">
                  <c:v>0.65680000000000016</c:v>
                </c:pt>
                <c:pt idx="7">
                  <c:v>0.3756000000000001</c:v>
                </c:pt>
              </c:numCache>
            </c:numRef>
          </c:val>
        </c:ser>
        <c:axId val="92941696"/>
        <c:axId val="92951680"/>
      </c:barChart>
      <c:catAx>
        <c:axId val="92941696"/>
        <c:scaling>
          <c:orientation val="minMax"/>
        </c:scaling>
        <c:axPos val="b"/>
        <c:majorTickMark val="none"/>
        <c:tickLblPos val="nextTo"/>
        <c:crossAx val="92951680"/>
        <c:crosses val="autoZero"/>
        <c:auto val="1"/>
        <c:lblAlgn val="ctr"/>
        <c:lblOffset val="100"/>
      </c:catAx>
      <c:valAx>
        <c:axId val="92951680"/>
        <c:scaling>
          <c:orientation val="minMax"/>
          <c:max val="1"/>
        </c:scaling>
        <c:axPos val="l"/>
        <c:majorGridlines/>
        <c:numFmt formatCode="0.00%" sourceLinked="1"/>
        <c:majorTickMark val="none"/>
        <c:tickLblPos val="nextTo"/>
        <c:crossAx val="92941696"/>
        <c:crosses val="autoZero"/>
        <c:crossBetween val="between"/>
      </c:valAx>
    </c:plotArea>
    <c:plotVisOnly val="1"/>
  </c:chart>
  <c:txPr>
    <a:bodyPr/>
    <a:lstStyle/>
    <a:p>
      <a:pPr>
        <a:defRPr sz="800"/>
      </a:pPr>
      <a:endParaRPr lang="ko-K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ko-KR"/>
  <c:chart>
    <c:autoTitleDeleted val="1"/>
    <c:plotArea>
      <c:layout>
        <c:manualLayout>
          <c:layoutTarget val="inner"/>
          <c:xMode val="edge"/>
          <c:yMode val="edge"/>
          <c:x val="7.2177904124157422E-2"/>
          <c:y val="0.14260208561560783"/>
          <c:w val="0.91156193138163855"/>
          <c:h val="0.72275332383398161"/>
        </c:manualLayout>
      </c:layout>
      <c:lineChart>
        <c:grouping val="standard"/>
        <c:marker val="1"/>
        <c:axId val="90961408"/>
        <c:axId val="90962944"/>
      </c:lineChart>
      <c:catAx>
        <c:axId val="90961408"/>
        <c:scaling>
          <c:orientation val="minMax"/>
        </c:scaling>
        <c:axPos val="b"/>
        <c:numFmt formatCode="General" sourceLinked="1"/>
        <c:majorTickMark val="none"/>
        <c:tickLblPos val="nextTo"/>
        <c:crossAx val="90962944"/>
        <c:crosses val="autoZero"/>
        <c:auto val="1"/>
        <c:lblAlgn val="ctr"/>
        <c:lblOffset val="100"/>
      </c:catAx>
      <c:valAx>
        <c:axId val="90962944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spPr>
          <a:ln w="9525">
            <a:noFill/>
          </a:ln>
        </c:spPr>
        <c:crossAx val="90961408"/>
        <c:crosses val="autoZero"/>
        <c:crossBetween val="between"/>
        <c:majorUnit val="100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ko-K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.10138888888888888"/>
          <c:y val="0.19212962962962943"/>
          <c:w val="0.81388888888888933"/>
          <c:h val="0.77314814814814881"/>
        </c:manualLayout>
      </c:layout>
      <c:pie3DChart>
        <c:varyColors val="1"/>
        <c:ser>
          <c:idx val="0"/>
          <c:order val="0"/>
          <c:cat>
            <c:strRef>
              <c:f>Sheet1!$H$3:$H$8</c:f>
              <c:strCache>
                <c:ptCount val="6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  <c:pt idx="5">
                  <c:v>F</c:v>
                </c:pt>
              </c:strCache>
            </c:strRef>
          </c:cat>
          <c:val>
            <c:numRef>
              <c:f>Sheet1!$I$3:$I$8</c:f>
              <c:numCache>
                <c:formatCode>General</c:formatCode>
                <c:ptCount val="6"/>
                <c:pt idx="0">
                  <c:v>4</c:v>
                </c:pt>
                <c:pt idx="1">
                  <c:v>14</c:v>
                </c:pt>
                <c:pt idx="2">
                  <c:v>29</c:v>
                </c:pt>
                <c:pt idx="3">
                  <c:v>42</c:v>
                </c:pt>
                <c:pt idx="4">
                  <c:v>82</c:v>
                </c:pt>
                <c:pt idx="5">
                  <c:v>38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ko-K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.10694413337439458"/>
          <c:y val="0.1908939686628032"/>
          <c:w val="0.80515921898309473"/>
          <c:h val="0.76635917392237562"/>
        </c:manualLayout>
      </c:layout>
      <c:pie3DChart>
        <c:varyColors val="1"/>
        <c:ser>
          <c:idx val="0"/>
          <c:order val="0"/>
          <c:cat>
            <c:strRef>
              <c:f>Sheet1!$H$10:$H$12</c:f>
              <c:strCache>
                <c:ptCount val="3"/>
                <c:pt idx="0">
                  <c:v>1그룹</c:v>
                </c:pt>
                <c:pt idx="1">
                  <c:v>2그룹</c:v>
                </c:pt>
                <c:pt idx="2">
                  <c:v>3그룹</c:v>
                </c:pt>
              </c:strCache>
            </c:strRef>
          </c:cat>
          <c:val>
            <c:numRef>
              <c:f>Sheet1!$I$10:$I$12</c:f>
              <c:numCache>
                <c:formatCode>General</c:formatCode>
                <c:ptCount val="3"/>
                <c:pt idx="0">
                  <c:v>18</c:v>
                </c:pt>
                <c:pt idx="1">
                  <c:v>71</c:v>
                </c:pt>
                <c:pt idx="2">
                  <c:v>120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ko-K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7.7314594473529522E-2"/>
          <c:y val="0.18413740387714703"/>
          <c:w val="0.80981550435342553"/>
          <c:h val="0.77207606943868889"/>
        </c:manualLayout>
      </c:layout>
      <c:pie3DChart>
        <c:varyColors val="1"/>
        <c:ser>
          <c:idx val="0"/>
          <c:order val="0"/>
          <c:cat>
            <c:strRef>
              <c:f>Sheet1!$H$25:$H$30</c:f>
              <c:strCache>
                <c:ptCount val="6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  <c:pt idx="5">
                  <c:v>F</c:v>
                </c:pt>
              </c:strCache>
            </c:strRef>
          </c:cat>
          <c:val>
            <c:numRef>
              <c:f>Sheet1!$I$25:$I$30</c:f>
              <c:numCache>
                <c:formatCode>General</c:formatCode>
                <c:ptCount val="6"/>
                <c:pt idx="0">
                  <c:v>9</c:v>
                </c:pt>
                <c:pt idx="1">
                  <c:v>14</c:v>
                </c:pt>
                <c:pt idx="2">
                  <c:v>30</c:v>
                </c:pt>
                <c:pt idx="3">
                  <c:v>45</c:v>
                </c:pt>
                <c:pt idx="4">
                  <c:v>89</c:v>
                </c:pt>
                <c:pt idx="5">
                  <c:v>22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ko-KR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8.6203421148408427E-2"/>
          <c:y val="0.171026031671623"/>
          <c:w val="0.83648198437806209"/>
          <c:h val="0.78714595673270227"/>
        </c:manualLayout>
      </c:layout>
      <c:pie3DChart>
        <c:varyColors val="1"/>
        <c:ser>
          <c:idx val="0"/>
          <c:order val="0"/>
          <c:cat>
            <c:strRef>
              <c:f>Sheet1!$H$32:$H$34</c:f>
              <c:strCache>
                <c:ptCount val="3"/>
                <c:pt idx="0">
                  <c:v>1그룹</c:v>
                </c:pt>
                <c:pt idx="1">
                  <c:v>2그룹</c:v>
                </c:pt>
                <c:pt idx="2">
                  <c:v>3그룹</c:v>
                </c:pt>
              </c:strCache>
            </c:strRef>
          </c:cat>
          <c:val>
            <c:numRef>
              <c:f>Sheet1!$I$32:$I$34</c:f>
              <c:numCache>
                <c:formatCode>General</c:formatCode>
                <c:ptCount val="3"/>
                <c:pt idx="0">
                  <c:v>23</c:v>
                </c:pt>
                <c:pt idx="1">
                  <c:v>75</c:v>
                </c:pt>
                <c:pt idx="2">
                  <c:v>111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ko-KR"/>
  <c:style val="13"/>
  <c:chart>
    <c:title>
      <c:tx>
        <c:rich>
          <a:bodyPr/>
          <a:lstStyle/>
          <a:p>
            <a:pPr>
              <a:defRPr/>
            </a:pPr>
            <a:r>
              <a:rPr lang="en-US" altLang="ko-KR" dirty="0" smtClean="0"/>
              <a:t>A </a:t>
            </a:r>
            <a:r>
              <a:rPr lang="ko-KR" altLang="en-US" dirty="0" smtClean="0"/>
              <a:t>등급</a:t>
            </a:r>
            <a:endParaRPr lang="en-US" altLang="ko-KR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cat>
            <c:strRef>
              <c:f>'09년9월누적평가(090801통합)'!$CL$33:$CS$33</c:f>
              <c:strCache>
                <c:ptCount val="8"/>
                <c:pt idx="0">
                  <c:v>전도</c:v>
                </c:pt>
                <c:pt idx="1">
                  <c:v>예배</c:v>
                </c:pt>
                <c:pt idx="2">
                  <c:v>축복</c:v>
                </c:pt>
                <c:pt idx="3">
                  <c:v>홈교육</c:v>
                </c:pt>
                <c:pt idx="4">
                  <c:v>홈조직</c:v>
                </c:pt>
                <c:pt idx="5">
                  <c:v>십일조</c:v>
                </c:pt>
                <c:pt idx="6">
                  <c:v>헌금</c:v>
                </c:pt>
                <c:pt idx="7">
                  <c:v>천복궁</c:v>
                </c:pt>
              </c:strCache>
            </c:strRef>
          </c:cat>
          <c:val>
            <c:numRef>
              <c:f>'09년9월누적평가(090801통합)'!$CL$37:$CS$37</c:f>
              <c:numCache>
                <c:formatCode>0.00%</c:formatCode>
                <c:ptCount val="8"/>
                <c:pt idx="0">
                  <c:v>5.8599999999999999E-2</c:v>
                </c:pt>
                <c:pt idx="1">
                  <c:v>0.61690000000000011</c:v>
                </c:pt>
                <c:pt idx="2">
                  <c:v>0.32310000000000005</c:v>
                </c:pt>
                <c:pt idx="3">
                  <c:v>0</c:v>
                </c:pt>
                <c:pt idx="4">
                  <c:v>6.7000000000000011E-3</c:v>
                </c:pt>
                <c:pt idx="5">
                  <c:v>0.55730000000000002</c:v>
                </c:pt>
                <c:pt idx="6">
                  <c:v>0.68610000000000004</c:v>
                </c:pt>
                <c:pt idx="7">
                  <c:v>0.33140000000000008</c:v>
                </c:pt>
              </c:numCache>
            </c:numRef>
          </c:val>
        </c:ser>
        <c:axId val="92183936"/>
        <c:axId val="92202112"/>
      </c:barChart>
      <c:catAx>
        <c:axId val="92183936"/>
        <c:scaling>
          <c:orientation val="minMax"/>
        </c:scaling>
        <c:axPos val="b"/>
        <c:majorTickMark val="none"/>
        <c:tickLblPos val="nextTo"/>
        <c:crossAx val="92202112"/>
        <c:crosses val="autoZero"/>
        <c:auto val="1"/>
        <c:lblAlgn val="ctr"/>
        <c:lblOffset val="100"/>
      </c:catAx>
      <c:valAx>
        <c:axId val="92202112"/>
        <c:scaling>
          <c:orientation val="minMax"/>
          <c:max val="1"/>
        </c:scaling>
        <c:axPos val="l"/>
        <c:majorGridlines/>
        <c:numFmt formatCode="0.00%" sourceLinked="1"/>
        <c:majorTickMark val="none"/>
        <c:tickLblPos val="nextTo"/>
        <c:crossAx val="92183936"/>
        <c:crosses val="autoZero"/>
        <c:crossBetween val="between"/>
      </c:valAx>
    </c:plotArea>
    <c:plotVisOnly val="1"/>
  </c:chart>
  <c:txPr>
    <a:bodyPr/>
    <a:lstStyle/>
    <a:p>
      <a:pPr>
        <a:defRPr sz="800"/>
      </a:pPr>
      <a:endParaRPr lang="ko-KR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ko-KR"/>
  <c:style val="13"/>
  <c:chart>
    <c:title>
      <c:tx>
        <c:rich>
          <a:bodyPr/>
          <a:lstStyle/>
          <a:p>
            <a:pPr>
              <a:defRPr/>
            </a:pPr>
            <a:r>
              <a:rPr lang="en-US" altLang="ko-KR" dirty="0" smtClean="0"/>
              <a:t>D </a:t>
            </a:r>
            <a:r>
              <a:rPr lang="ko-KR" altLang="en-US" dirty="0" smtClean="0"/>
              <a:t>등급</a:t>
            </a:r>
            <a:endParaRPr lang="en-US" altLang="ko-KR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cat>
            <c:strRef>
              <c:f>'09년9월누적평가(090801통합)'!$CL$33:$CS$33</c:f>
              <c:strCache>
                <c:ptCount val="8"/>
                <c:pt idx="0">
                  <c:v>전도</c:v>
                </c:pt>
                <c:pt idx="1">
                  <c:v>예배</c:v>
                </c:pt>
                <c:pt idx="2">
                  <c:v>축복</c:v>
                </c:pt>
                <c:pt idx="3">
                  <c:v>홈교육</c:v>
                </c:pt>
                <c:pt idx="4">
                  <c:v>홈조직</c:v>
                </c:pt>
                <c:pt idx="5">
                  <c:v>십일조</c:v>
                </c:pt>
                <c:pt idx="6">
                  <c:v>헌금</c:v>
                </c:pt>
                <c:pt idx="7">
                  <c:v>천복궁</c:v>
                </c:pt>
              </c:strCache>
            </c:strRef>
          </c:cat>
          <c:val>
            <c:numRef>
              <c:f>'09년9월누적평가(090801통합)'!$CL$38:$CS$38</c:f>
              <c:numCache>
                <c:formatCode>0.00%</c:formatCode>
                <c:ptCount val="8"/>
                <c:pt idx="0">
                  <c:v>6.3899999999999998E-2</c:v>
                </c:pt>
                <c:pt idx="1">
                  <c:v>0.6009000000000001</c:v>
                </c:pt>
                <c:pt idx="2">
                  <c:v>0.38300000000000006</c:v>
                </c:pt>
                <c:pt idx="3">
                  <c:v>0.49530000000000007</c:v>
                </c:pt>
                <c:pt idx="4">
                  <c:v>0</c:v>
                </c:pt>
                <c:pt idx="5">
                  <c:v>0.61280000000000012</c:v>
                </c:pt>
                <c:pt idx="6">
                  <c:v>0.63880000000000015</c:v>
                </c:pt>
                <c:pt idx="7">
                  <c:v>0.2286</c:v>
                </c:pt>
              </c:numCache>
            </c:numRef>
          </c:val>
        </c:ser>
        <c:axId val="92762496"/>
        <c:axId val="92764032"/>
      </c:barChart>
      <c:catAx>
        <c:axId val="92762496"/>
        <c:scaling>
          <c:orientation val="minMax"/>
        </c:scaling>
        <c:axPos val="b"/>
        <c:majorTickMark val="none"/>
        <c:tickLblPos val="nextTo"/>
        <c:crossAx val="92764032"/>
        <c:crosses val="autoZero"/>
        <c:auto val="1"/>
        <c:lblAlgn val="ctr"/>
        <c:lblOffset val="100"/>
      </c:catAx>
      <c:valAx>
        <c:axId val="92764032"/>
        <c:scaling>
          <c:orientation val="minMax"/>
          <c:max val="1"/>
        </c:scaling>
        <c:axPos val="l"/>
        <c:majorGridlines/>
        <c:numFmt formatCode="0.00%" sourceLinked="1"/>
        <c:majorTickMark val="none"/>
        <c:tickLblPos val="nextTo"/>
        <c:crossAx val="92762496"/>
        <c:crosses val="autoZero"/>
        <c:crossBetween val="between"/>
      </c:valAx>
    </c:plotArea>
    <c:plotVisOnly val="1"/>
  </c:chart>
  <c:txPr>
    <a:bodyPr/>
    <a:lstStyle/>
    <a:p>
      <a:pPr>
        <a:defRPr sz="800"/>
      </a:pPr>
      <a:endParaRPr lang="ko-KR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ko-KR"/>
  <c:style val="13"/>
  <c:chart>
    <c:title>
      <c:tx>
        <c:rich>
          <a:bodyPr/>
          <a:lstStyle/>
          <a:p>
            <a:pPr>
              <a:defRPr/>
            </a:pPr>
            <a:r>
              <a:rPr lang="en-US" altLang="ko-KR" dirty="0" smtClean="0"/>
              <a:t>B</a:t>
            </a:r>
            <a:r>
              <a:rPr lang="ko-KR" altLang="en-US" dirty="0" smtClean="0"/>
              <a:t>등급</a:t>
            </a:r>
            <a:endParaRPr lang="en-US" altLang="ko-KR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cat>
            <c:strRef>
              <c:f>'09년9월누적평가(090801통합)'!$CL$33:$CS$33</c:f>
              <c:strCache>
                <c:ptCount val="8"/>
                <c:pt idx="0">
                  <c:v>전도</c:v>
                </c:pt>
                <c:pt idx="1">
                  <c:v>예배</c:v>
                </c:pt>
                <c:pt idx="2">
                  <c:v>축복</c:v>
                </c:pt>
                <c:pt idx="3">
                  <c:v>홈교육</c:v>
                </c:pt>
                <c:pt idx="4">
                  <c:v>홈조직</c:v>
                </c:pt>
                <c:pt idx="5">
                  <c:v>십일조</c:v>
                </c:pt>
                <c:pt idx="6">
                  <c:v>헌금</c:v>
                </c:pt>
                <c:pt idx="7">
                  <c:v>천복궁</c:v>
                </c:pt>
              </c:strCache>
            </c:strRef>
          </c:cat>
          <c:val>
            <c:numRef>
              <c:f>'09년9월누적평가(090801통합)'!$CL$40:$CS$40</c:f>
              <c:numCache>
                <c:formatCode>0.00%</c:formatCode>
                <c:ptCount val="8"/>
                <c:pt idx="0">
                  <c:v>9.6800000000000025E-2</c:v>
                </c:pt>
                <c:pt idx="1">
                  <c:v>0.51270000000000004</c:v>
                </c:pt>
                <c:pt idx="2">
                  <c:v>0.26790000000000008</c:v>
                </c:pt>
                <c:pt idx="3">
                  <c:v>0</c:v>
                </c:pt>
                <c:pt idx="4">
                  <c:v>3.9699999999999999E-2</c:v>
                </c:pt>
                <c:pt idx="5">
                  <c:v>0.5111</c:v>
                </c:pt>
                <c:pt idx="6">
                  <c:v>0.65160000000000007</c:v>
                </c:pt>
                <c:pt idx="7">
                  <c:v>0.2271</c:v>
                </c:pt>
              </c:numCache>
            </c:numRef>
          </c:val>
        </c:ser>
        <c:axId val="92877952"/>
        <c:axId val="92879488"/>
      </c:barChart>
      <c:catAx>
        <c:axId val="92877952"/>
        <c:scaling>
          <c:orientation val="minMax"/>
        </c:scaling>
        <c:axPos val="b"/>
        <c:majorTickMark val="none"/>
        <c:tickLblPos val="nextTo"/>
        <c:crossAx val="92879488"/>
        <c:crosses val="autoZero"/>
        <c:auto val="1"/>
        <c:lblAlgn val="ctr"/>
        <c:lblOffset val="100"/>
      </c:catAx>
      <c:valAx>
        <c:axId val="92879488"/>
        <c:scaling>
          <c:orientation val="minMax"/>
          <c:max val="1"/>
        </c:scaling>
        <c:axPos val="l"/>
        <c:majorGridlines/>
        <c:numFmt formatCode="0.00%" sourceLinked="1"/>
        <c:majorTickMark val="none"/>
        <c:tickLblPos val="nextTo"/>
        <c:crossAx val="92877952"/>
        <c:crosses val="autoZero"/>
        <c:crossBetween val="between"/>
      </c:valAx>
    </c:plotArea>
    <c:plotVisOnly val="1"/>
  </c:chart>
  <c:txPr>
    <a:bodyPr/>
    <a:lstStyle/>
    <a:p>
      <a:pPr>
        <a:defRPr sz="800"/>
      </a:pPr>
      <a:endParaRPr lang="ko-KR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0.10809</cdr:x>
      <cdr:y>0.05195</cdr:y>
    </cdr:from>
    <cdr:to>
      <cdr:x>0.2245</cdr:x>
      <cdr:y>0.09091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928694" y="285752"/>
          <a:ext cx="1000132" cy="2143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ko-KR" altLang="en-US" sz="1100" dirty="0" smtClean="0"/>
            <a:t>예배</a:t>
          </a:r>
          <a:r>
            <a:rPr lang="en-US" altLang="ko-KR" sz="1100" dirty="0" smtClean="0"/>
            <a:t>(</a:t>
          </a:r>
          <a:r>
            <a:rPr lang="ko-KR" altLang="en-US" sz="1100" dirty="0" smtClean="0"/>
            <a:t>성인</a:t>
          </a:r>
          <a:r>
            <a:rPr lang="en-US" altLang="ko-KR" sz="1100" dirty="0" smtClean="0"/>
            <a:t>)</a:t>
          </a:r>
          <a:endParaRPr lang="ko-KR" altLang="en-US" sz="1100" dirty="0"/>
        </a:p>
      </cdr:txBody>
    </cdr:sp>
  </cdr:relSizeAnchor>
  <cdr:relSizeAnchor xmlns:cdr="http://schemas.openxmlformats.org/drawingml/2006/chartDrawing">
    <cdr:from>
      <cdr:x>0.10809</cdr:x>
      <cdr:y>0</cdr:y>
    </cdr:from>
    <cdr:to>
      <cdr:x>0.2245</cdr:x>
      <cdr:y>0.03896</cdr:y>
    </cdr:to>
    <cdr:sp macro="" textlink="">
      <cdr:nvSpPr>
        <cdr:cNvPr id="10" name="TextBox 1"/>
        <cdr:cNvSpPr txBox="1"/>
      </cdr:nvSpPr>
      <cdr:spPr>
        <a:xfrm xmlns:a="http://schemas.openxmlformats.org/drawingml/2006/main">
          <a:off x="928694" y="0"/>
          <a:ext cx="1000132" cy="2143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맑은 고딕"/>
            </a:defRPr>
          </a:lvl1pPr>
          <a:lvl2pPr marL="457200" indent="0">
            <a:defRPr sz="1100">
              <a:latin typeface="맑은 고딕"/>
            </a:defRPr>
          </a:lvl2pPr>
          <a:lvl3pPr marL="914400" indent="0">
            <a:defRPr sz="1100">
              <a:latin typeface="맑은 고딕"/>
            </a:defRPr>
          </a:lvl3pPr>
          <a:lvl4pPr marL="1371600" indent="0">
            <a:defRPr sz="1100">
              <a:latin typeface="맑은 고딕"/>
            </a:defRPr>
          </a:lvl4pPr>
          <a:lvl5pPr marL="1828800" indent="0">
            <a:defRPr sz="1100">
              <a:latin typeface="맑은 고딕"/>
            </a:defRPr>
          </a:lvl5pPr>
          <a:lvl6pPr marL="2286000" indent="0">
            <a:defRPr sz="1100">
              <a:latin typeface="맑은 고딕"/>
            </a:defRPr>
          </a:lvl6pPr>
          <a:lvl7pPr marL="2743200" indent="0">
            <a:defRPr sz="1100">
              <a:latin typeface="맑은 고딕"/>
            </a:defRPr>
          </a:lvl7pPr>
          <a:lvl8pPr marL="3200400" indent="0">
            <a:defRPr sz="1100">
              <a:latin typeface="맑은 고딕"/>
            </a:defRPr>
          </a:lvl8pPr>
          <a:lvl9pPr marL="3657600" indent="0">
            <a:defRPr sz="1100">
              <a:latin typeface="맑은 고딕"/>
            </a:defRPr>
          </a:lvl9pPr>
        </a:lstStyle>
        <a:p xmlns:a="http://schemas.openxmlformats.org/drawingml/2006/main">
          <a:r>
            <a:rPr lang="ko-KR" altLang="en-US" dirty="0" smtClean="0"/>
            <a:t>재적</a:t>
          </a:r>
          <a:r>
            <a:rPr lang="en-US" altLang="ko-KR" sz="1100" dirty="0" smtClean="0"/>
            <a:t>(</a:t>
          </a:r>
          <a:r>
            <a:rPr lang="ko-KR" altLang="en-US" sz="1100" dirty="0" smtClean="0"/>
            <a:t>성인</a:t>
          </a:r>
          <a:r>
            <a:rPr lang="en-US" altLang="ko-KR" sz="1100" dirty="0" smtClean="0"/>
            <a:t>)</a:t>
          </a:r>
          <a:endParaRPr lang="ko-KR" alt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025099-D08F-4638-85AF-DF11A7BEA85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8B2EB-BE09-4359-B2AA-601546B4A1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5B413C-E93A-4FC5-AABE-4EE756F09245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799606-FB2C-41E8-8113-ED596538851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>
          <a:xfrm>
            <a:off x="686352" y="4342485"/>
            <a:ext cx="5486400" cy="41162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E88BF2-DEDD-4548-B508-D66800635FDE}" type="slidenum">
              <a:rPr lang="ko-KR" altLang="en-US" smtClean="0"/>
              <a:pPr/>
              <a:t>2</a:t>
            </a:fld>
            <a:endParaRPr lang="ko-KR" alt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>
          <a:xfrm>
            <a:off x="686352" y="4342485"/>
            <a:ext cx="5486400" cy="411620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E88BF2-DEDD-4548-B508-D66800635FDE}" type="slidenum">
              <a:rPr lang="ko-KR" altLang="en-US" smtClean="0"/>
              <a:pPr/>
              <a:t>3</a:t>
            </a:fld>
            <a:endParaRPr lang="ko-KR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A89C-F8F8-48AF-B65C-A9222F68D94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DF80-3AE3-4675-B96B-84F4252DFC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A89C-F8F8-48AF-B65C-A9222F68D94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DF80-3AE3-4675-B96B-84F4252DFC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A89C-F8F8-48AF-B65C-A9222F68D94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DF80-3AE3-4675-B96B-84F4252DFC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2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E10B2D-F0BC-44E8-991A-99FA59F7DDB6}" type="datetime1">
              <a:rPr lang="ko-KR" altLang="en-US" smtClean="0"/>
              <a:pPr/>
              <a:t>2009-12-01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F8F01-47C7-4716-8E87-36C743626B47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2071670" cy="285750"/>
          </a:xfrm>
        </p:spPr>
        <p:txBody>
          <a:bodyPr>
            <a:noAutofit/>
          </a:bodyPr>
          <a:lstStyle>
            <a:lvl1pPr>
              <a:buNone/>
              <a:defRPr sz="1100" baseline="0"/>
            </a:lvl1pPr>
            <a:lvl2pPr>
              <a:defRPr sz="1100" baseline="0"/>
            </a:lvl2pPr>
            <a:lvl3pPr>
              <a:defRPr sz="1100" baseline="0"/>
            </a:lvl3pPr>
            <a:lvl4pPr>
              <a:defRPr sz="1100" baseline="0"/>
            </a:lvl4pPr>
            <a:lvl5pPr>
              <a:defRPr sz="1100" baseline="0"/>
            </a:lvl5pPr>
          </a:lstStyle>
          <a:p>
            <a:pPr lvl="0"/>
            <a:r>
              <a:rPr lang="ko-KR" altLang="en-US" dirty="0" smtClean="0"/>
              <a:t>하나님의 참사랑을 상속받자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D8403-CF44-40EB-BB74-2DC3C248DC42}" type="datetime1">
              <a:rPr lang="ko-KR" altLang="en-US" smtClean="0"/>
              <a:pPr/>
              <a:t>2009-12-01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F8F01-47C7-4716-8E87-36C743626B47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8" name="텍스트 개체 틀 7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2071670" cy="285750"/>
          </a:xfrm>
        </p:spPr>
        <p:txBody>
          <a:bodyPr>
            <a:noAutofit/>
          </a:bodyPr>
          <a:lstStyle>
            <a:lvl1pPr>
              <a:buNone/>
              <a:defRPr sz="1100" baseline="0"/>
            </a:lvl1pPr>
            <a:lvl2pPr>
              <a:defRPr sz="1100" baseline="0"/>
            </a:lvl2pPr>
            <a:lvl3pPr>
              <a:defRPr sz="1100" baseline="0"/>
            </a:lvl3pPr>
            <a:lvl4pPr>
              <a:defRPr sz="1100" baseline="0"/>
            </a:lvl4pPr>
            <a:lvl5pPr>
              <a:defRPr sz="1100" baseline="0"/>
            </a:lvl5pPr>
          </a:lstStyle>
          <a:p>
            <a:pPr lvl="0"/>
            <a:r>
              <a:rPr lang="ko-KR" altLang="en-US" dirty="0" smtClean="0"/>
              <a:t>하나님의 참사랑을 상속받자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A89C-F8F8-48AF-B65C-A9222F68D94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DF80-3AE3-4675-B96B-84F4252DFC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A89C-F8F8-48AF-B65C-A9222F68D94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DF80-3AE3-4675-B96B-84F4252DFC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A89C-F8F8-48AF-B65C-A9222F68D94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DF80-3AE3-4675-B96B-84F4252DFC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A89C-F8F8-48AF-B65C-A9222F68D94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DF80-3AE3-4675-B96B-84F4252DFC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A89C-F8F8-48AF-B65C-A9222F68D94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DF80-3AE3-4675-B96B-84F4252DFC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A89C-F8F8-48AF-B65C-A9222F68D94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DF80-3AE3-4675-B96B-84F4252DFC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A89C-F8F8-48AF-B65C-A9222F68D94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DF80-3AE3-4675-B96B-84F4252DFC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DA89C-F8F8-48AF-B65C-A9222F68D94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5DF80-3AE3-4675-B96B-84F4252DFC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DA89C-F8F8-48AF-B65C-A9222F68D94D}" type="datetimeFigureOut">
              <a:rPr lang="ko-KR" altLang="en-US" smtClean="0"/>
              <a:pPr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5DF80-3AE3-4675-B96B-84F4252DFCA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7" Type="http://schemas.openxmlformats.org/officeDocument/2006/relationships/chart" Target="../charts/chart12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3.xml"/><Relationship Id="rId6" Type="http://schemas.openxmlformats.org/officeDocument/2006/relationships/chart" Target="../charts/chart11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b="1" i="1" dirty="0" smtClean="0"/>
              <a:t>교구 </a:t>
            </a:r>
            <a:r>
              <a:rPr lang="en-US" altLang="ko-KR" b="1" i="1" dirty="0" smtClean="0"/>
              <a:t>KPI </a:t>
            </a:r>
            <a:r>
              <a:rPr lang="ko-KR" altLang="en-US" b="1" i="1" dirty="0" smtClean="0"/>
              <a:t>성과 분석 </a:t>
            </a:r>
            <a:endParaRPr lang="ko-KR" altLang="en-US" b="1" i="1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28728" y="4929198"/>
            <a:ext cx="6400800" cy="709602"/>
          </a:xfrm>
        </p:spPr>
        <p:txBody>
          <a:bodyPr>
            <a:normAutofit/>
          </a:bodyPr>
          <a:lstStyle/>
          <a:p>
            <a:r>
              <a:rPr lang="ko-KR" altLang="en-US" sz="2800" i="1" dirty="0" err="1" smtClean="0"/>
              <a:t>통일교</a:t>
            </a:r>
            <a:r>
              <a:rPr lang="ko-KR" altLang="en-US" sz="2800" i="1" dirty="0" smtClean="0"/>
              <a:t> 한국협회 </a:t>
            </a:r>
            <a:r>
              <a:rPr lang="en-US" altLang="ko-KR" sz="2800" i="1" dirty="0" smtClean="0"/>
              <a:t>OO </a:t>
            </a:r>
            <a:r>
              <a:rPr lang="ko-KR" altLang="en-US" sz="2800" i="1" dirty="0" smtClean="0"/>
              <a:t>교구</a:t>
            </a:r>
            <a:endParaRPr lang="ko-KR" altLang="en-US" sz="2800" i="1" dirty="0"/>
          </a:p>
        </p:txBody>
      </p:sp>
      <p:sp>
        <p:nvSpPr>
          <p:cNvPr id="4" name="Text Box 32"/>
          <p:cNvSpPr txBox="1">
            <a:spLocks noChangeArrowheads="1"/>
          </p:cNvSpPr>
          <p:nvPr/>
        </p:nvSpPr>
        <p:spPr bwMode="auto">
          <a:xfrm>
            <a:off x="0" y="0"/>
            <a:ext cx="242889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0000" rIns="90000">
            <a:spAutoFit/>
          </a:bodyPr>
          <a:lstStyle/>
          <a:p>
            <a:pPr algn="ctr"/>
            <a:r>
              <a:rPr lang="ko-KR" altLang="en-US" sz="1200" b="1" i="1" dirty="0" smtClean="0"/>
              <a:t>하나님의 참사랑을 상속받자</a:t>
            </a:r>
            <a:endParaRPr lang="en-US" altLang="ko-KR" sz="1200" b="1" i="1" dirty="0"/>
          </a:p>
        </p:txBody>
      </p:sp>
      <p:pic>
        <p:nvPicPr>
          <p:cNvPr id="5" name="그림 4" descr="통일마크(금색)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3108" y="5000636"/>
            <a:ext cx="409577" cy="42862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/>
          <p:cNvGraphicFramePr>
            <a:graphicFrameLocks noGrp="1"/>
          </p:cNvGraphicFramePr>
          <p:nvPr/>
        </p:nvGraphicFramePr>
        <p:xfrm>
          <a:off x="428595" y="1142991"/>
          <a:ext cx="4071967" cy="4857776"/>
        </p:xfrm>
        <a:graphic>
          <a:graphicData uri="http://schemas.openxmlformats.org/drawingml/2006/table">
            <a:tbl>
              <a:tblPr/>
              <a:tblGrid>
                <a:gridCol w="1000130"/>
                <a:gridCol w="607223"/>
                <a:gridCol w="446487"/>
                <a:gridCol w="446487"/>
                <a:gridCol w="1571640"/>
              </a:tblGrid>
              <a:tr h="278387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3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헌  </a:t>
                      </a:r>
                      <a:r>
                        <a:rPr lang="ko-KR" altLang="en-US" sz="13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금</a:t>
                      </a:r>
                      <a:r>
                        <a:rPr lang="en-US" altLang="ko-KR" sz="105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(</a:t>
                      </a:r>
                      <a:r>
                        <a:rPr lang="ko-KR" altLang="en-US" sz="105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단위</a:t>
                      </a:r>
                      <a:r>
                        <a:rPr lang="en-US" altLang="ko-KR" sz="105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:</a:t>
                      </a:r>
                      <a:r>
                        <a:rPr lang="ko-KR" altLang="en-US" sz="105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만원</a:t>
                      </a:r>
                      <a:r>
                        <a:rPr lang="en-US" altLang="ko-KR" sz="105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)</a:t>
                      </a:r>
                      <a:endParaRPr lang="ko-KR" altLang="en-US" sz="105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CDE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37368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  <a:r>
                        <a:rPr lang="ko-KR" altLang="en-US" sz="11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분기 헌금등급 현황 </a:t>
                      </a:r>
                      <a:r>
                        <a:rPr lang="ko-KR" altLang="en-US" sz="11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endParaRPr lang="ko-KR" altLang="en-US" sz="11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CDE5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등급기준</a:t>
                      </a: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9CDE5"/>
                    </a:solidFill>
                  </a:tcPr>
                </a:tc>
              </a:tr>
              <a:tr h="238345">
                <a:tc rowSpan="7"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50" b="1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1</a:t>
                      </a:r>
                      <a:r>
                        <a:rPr lang="ko-KR" altLang="en-US" sz="1050" b="1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그룹</a:t>
                      </a:r>
                      <a:endParaRPr lang="en-US" altLang="ko-KR" sz="1050" b="1" i="0" u="none" strike="noStrike" dirty="0" smtClean="0">
                        <a:solidFill>
                          <a:srgbClr val="000000"/>
                        </a:solidFill>
                        <a:latin typeface="맑은 고딕"/>
                      </a:endParaRPr>
                    </a:p>
                    <a:p>
                      <a:pPr algn="ctr" rtl="0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(1200</a:t>
                      </a:r>
                      <a:r>
                        <a:rPr lang="ko-KR" altLang="en-US" sz="1050" b="1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만</a:t>
                      </a:r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~)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S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24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3500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만 초과 </a:t>
                      </a:r>
                      <a:r>
                        <a:rPr lang="ko-KR" altLang="en-US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ko-KR" altLang="en-US" sz="11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227982">
                <a:tc vMerge="1"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A++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3000-3500</a:t>
                      </a:r>
                      <a:r>
                        <a:rPr lang="ko-KR" altLang="en-US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만</a:t>
                      </a:r>
                      <a:r>
                        <a:rPr lang="ko-KR" altLang="en-US" sz="10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ko-KR" altLang="en-US" sz="1000" b="0" i="0" u="none" strike="noStrike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227982">
                <a:tc vMerge="1"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A+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altLang="ko-KR" sz="9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2500-3000</a:t>
                      </a:r>
                      <a:r>
                        <a:rPr lang="ko-KR" alt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만</a:t>
                      </a:r>
                      <a:r>
                        <a:rPr lang="ko-KR" altLang="en-US" sz="9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227982">
                <a:tc vMerge="1"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A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altLang="ko-KR" sz="9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2000-2500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만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227982">
                <a:tc vMerge="1">
                  <a:txBody>
                    <a:bodyPr/>
                    <a:lstStyle/>
                    <a:p>
                      <a:pPr algn="ctr" rtl="0" fontAlgn="ctr"/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B++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altLang="ko-KR" sz="9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1600-2000</a:t>
                      </a:r>
                      <a:r>
                        <a:rPr lang="ko-KR" alt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만</a:t>
                      </a:r>
                      <a:r>
                        <a:rPr lang="ko-KR" altLang="en-US" sz="9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227982">
                <a:tc vMerge="1"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B+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altLang="ko-KR" sz="9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1400-1600</a:t>
                      </a:r>
                      <a:r>
                        <a:rPr lang="ko-KR" alt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만</a:t>
                      </a:r>
                      <a:r>
                        <a:rPr lang="ko-KR" altLang="en-US" sz="9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227982">
                <a:tc vMerge="1"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B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altLang="ko-KR" sz="9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1200-1400</a:t>
                      </a:r>
                      <a:r>
                        <a:rPr lang="ko-KR" alt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만</a:t>
                      </a:r>
                      <a:r>
                        <a:rPr lang="ko-KR" altLang="en-US" sz="9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227982">
                <a:tc rowSpan="6">
                  <a:txBody>
                    <a:bodyPr/>
                    <a:lstStyle/>
                    <a:p>
                      <a:pPr algn="ctr" rtl="0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2</a:t>
                      </a:r>
                      <a:r>
                        <a:rPr lang="ko-KR" altLang="en-US" sz="1050" b="1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그룹</a:t>
                      </a:r>
                      <a:endParaRPr lang="en-US" altLang="ko-KR" sz="1050" b="1" i="0" u="none" strike="noStrike" dirty="0" smtClean="0">
                        <a:solidFill>
                          <a:srgbClr val="000000"/>
                        </a:solidFill>
                        <a:latin typeface="맑은 고딕"/>
                      </a:endParaRPr>
                    </a:p>
                    <a:p>
                      <a:pPr algn="ctr" rtl="0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(500~1200</a:t>
                      </a:r>
                      <a:r>
                        <a:rPr lang="ko-KR" altLang="en-US" sz="1050" b="1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만</a:t>
                      </a:r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)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C++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75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altLang="ko-KR" sz="9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1000-1200</a:t>
                      </a:r>
                      <a:r>
                        <a:rPr lang="ko-KR" alt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만</a:t>
                      </a:r>
                      <a:r>
                        <a:rPr lang="ko-KR" altLang="en-US" sz="9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227982">
                <a:tc vMerge="1"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C+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altLang="ko-KR" sz="9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900-1000</a:t>
                      </a:r>
                      <a:r>
                        <a:rPr lang="ko-KR" alt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만</a:t>
                      </a:r>
                      <a:r>
                        <a:rPr lang="ko-KR" altLang="en-US" sz="9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227982">
                <a:tc vMerge="1"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C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altLang="ko-KR" sz="9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800-900</a:t>
                      </a:r>
                      <a:r>
                        <a:rPr lang="ko-KR" alt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만</a:t>
                      </a:r>
                      <a:r>
                        <a:rPr lang="ko-KR" altLang="en-US" sz="9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227982">
                <a:tc vMerge="1">
                  <a:txBody>
                    <a:bodyPr/>
                    <a:lstStyle/>
                    <a:p>
                      <a:pPr algn="ctr" rtl="0" fontAlgn="ctr"/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D++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altLang="ko-KR" sz="9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700-800</a:t>
                      </a:r>
                      <a:r>
                        <a:rPr lang="ko-KR" alt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만</a:t>
                      </a:r>
                      <a:r>
                        <a:rPr lang="ko-KR" altLang="en-US" sz="9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227982">
                <a:tc vMerge="1"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D+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altLang="ko-KR" sz="9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600-700</a:t>
                      </a:r>
                      <a:r>
                        <a:rPr lang="ko-KR" alt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만</a:t>
                      </a:r>
                      <a:r>
                        <a:rPr lang="ko-KR" altLang="en-US" sz="9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227982">
                <a:tc vMerge="1"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D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altLang="ko-KR" sz="9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500-600</a:t>
                      </a:r>
                      <a:r>
                        <a:rPr lang="ko-KR" altLang="en-US" sz="9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만</a:t>
                      </a:r>
                      <a:r>
                        <a:rPr lang="ko-KR" altLang="en-US" sz="9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227982">
                <a:tc rowSpan="6"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50" b="1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3</a:t>
                      </a:r>
                      <a:r>
                        <a:rPr lang="ko-KR" altLang="en-US" sz="1050" b="1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그룹</a:t>
                      </a:r>
                      <a:endParaRPr lang="en-US" altLang="ko-KR" sz="1050" b="1" i="0" u="none" strike="noStrike" dirty="0" smtClean="0">
                        <a:solidFill>
                          <a:srgbClr val="000000"/>
                        </a:solidFill>
                        <a:latin typeface="맑은 고딕"/>
                      </a:endParaRPr>
                    </a:p>
                    <a:p>
                      <a:pPr algn="ctr" rtl="0" fontAlgn="ctr"/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(0~500</a:t>
                      </a:r>
                      <a:r>
                        <a:rPr lang="ko-KR" altLang="en-US" sz="1050" b="1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만</a:t>
                      </a:r>
                      <a:r>
                        <a:rPr lang="en-US" sz="1050" b="1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)</a:t>
                      </a:r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E++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111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altLang="ko-KR" sz="9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400-500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만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227982">
                <a:tc vMerge="1"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E+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altLang="ko-KR" sz="9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300-400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만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227982">
                <a:tc vMerge="1"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E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altLang="ko-KR" sz="9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200-300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만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227982">
                <a:tc vMerge="1">
                  <a:txBody>
                    <a:bodyPr/>
                    <a:lstStyle/>
                    <a:p>
                      <a:pPr algn="ctr" rtl="0" fontAlgn="ctr"/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F++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altLang="ko-KR" sz="9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150-200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만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227982">
                <a:tc vMerge="1"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F+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altLang="ko-KR" sz="9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100-150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만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  <a:tr h="227982">
                <a:tc vMerge="1"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F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altLang="ko-KR" sz="9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0-100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만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  <p:sp>
        <p:nvSpPr>
          <p:cNvPr id="4" name="Text Box 32"/>
          <p:cNvSpPr txBox="1">
            <a:spLocks noChangeArrowheads="1"/>
          </p:cNvSpPr>
          <p:nvPr/>
        </p:nvSpPr>
        <p:spPr bwMode="auto">
          <a:xfrm>
            <a:off x="0" y="0"/>
            <a:ext cx="242889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0000" rIns="90000">
            <a:spAutoFit/>
          </a:bodyPr>
          <a:lstStyle/>
          <a:p>
            <a:pPr algn="ctr"/>
            <a:r>
              <a:rPr lang="ko-KR" altLang="en-US" sz="1200" b="1" i="1" dirty="0" smtClean="0"/>
              <a:t>하나님의 참사랑을 상속받자</a:t>
            </a:r>
            <a:endParaRPr lang="en-US" altLang="ko-KR" sz="12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2071670" y="500042"/>
            <a:ext cx="5000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/>
              <a:t>OO </a:t>
            </a:r>
            <a:r>
              <a:rPr lang="ko-KR" altLang="en-US" b="1" dirty="0" smtClean="0"/>
              <a:t>교구 그룹별 예배 및 헌금 기준</a:t>
            </a:r>
            <a:endParaRPr lang="ko-KR" altLang="en-US" b="1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F8F01-47C7-4716-8E87-36C743626B47}" type="slidenum">
              <a:rPr lang="ko-KR" altLang="en-US" smtClean="0"/>
              <a:pPr/>
              <a:t>10</a:t>
            </a:fld>
            <a:endParaRPr lang="ko-KR" altLang="en-US" dirty="0"/>
          </a:p>
        </p:txBody>
      </p:sp>
      <p:cxnSp>
        <p:nvCxnSpPr>
          <p:cNvPr id="7" name="직선 연결선 6"/>
          <p:cNvCxnSpPr/>
          <p:nvPr/>
        </p:nvCxnSpPr>
        <p:spPr>
          <a:xfrm>
            <a:off x="0" y="6143644"/>
            <a:ext cx="92869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0" y="6215082"/>
            <a:ext cx="5715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/>
              <a:t>&lt;</a:t>
            </a:r>
            <a:r>
              <a:rPr lang="ko-KR" altLang="en-US" sz="1200" dirty="0" smtClean="0"/>
              <a:t>주</a:t>
            </a:r>
            <a:r>
              <a:rPr lang="en-US" altLang="ko-KR" sz="1200" dirty="0" smtClean="0"/>
              <a:t>&gt; 3</a:t>
            </a:r>
            <a:r>
              <a:rPr lang="ko-KR" altLang="en-US" sz="1200" dirty="0" smtClean="0"/>
              <a:t>분기 예배등급</a:t>
            </a:r>
            <a:r>
              <a:rPr lang="en-US" altLang="ko-KR" sz="1200" dirty="0" smtClean="0"/>
              <a:t>: 1~9</a:t>
            </a:r>
            <a:r>
              <a:rPr lang="ko-KR" altLang="en-US" sz="1200" dirty="0" smtClean="0"/>
              <a:t>월 예배평균</a:t>
            </a:r>
            <a:endParaRPr lang="en-US" altLang="ko-KR" sz="1200" dirty="0" smtClean="0"/>
          </a:p>
          <a:p>
            <a:r>
              <a:rPr lang="en-US" altLang="ko-KR" sz="1200" dirty="0" smtClean="0"/>
              <a:t>        3</a:t>
            </a:r>
            <a:r>
              <a:rPr lang="ko-KR" altLang="en-US" sz="1200" dirty="0" smtClean="0"/>
              <a:t>분기 헌금등급</a:t>
            </a:r>
            <a:r>
              <a:rPr lang="en-US" altLang="ko-KR" sz="1200" dirty="0" smtClean="0"/>
              <a:t>: 1~9</a:t>
            </a:r>
            <a:r>
              <a:rPr lang="ko-KR" altLang="en-US" sz="1200" dirty="0" smtClean="0"/>
              <a:t>월 헌금평균</a:t>
            </a:r>
            <a:endParaRPr lang="ko-KR" alt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8358214" y="0"/>
            <a:ext cx="78578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900" b="1" i="1" dirty="0" smtClean="0"/>
              <a:t>Section 1.</a:t>
            </a:r>
            <a:endParaRPr lang="ko-KR" altLang="en-US" sz="900" b="1" i="1" dirty="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7286644" y="214290"/>
            <a:ext cx="1857356" cy="2857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</a:pPr>
            <a:r>
              <a:rPr lang="en-US" altLang="ko-KR" sz="800" b="1" i="1" dirty="0" smtClean="0"/>
              <a:t>III-2. 2009</a:t>
            </a:r>
            <a:r>
              <a:rPr lang="ko-KR" altLang="en-US" sz="800" b="1" i="1" dirty="0" smtClean="0"/>
              <a:t>년</a:t>
            </a:r>
            <a:r>
              <a:rPr lang="en-US" altLang="ko-KR" sz="800" b="1" i="1" dirty="0" smtClean="0"/>
              <a:t> KPI 1~9</a:t>
            </a:r>
            <a:r>
              <a:rPr lang="ko-KR" altLang="en-US" sz="800" b="1" i="1" dirty="0" smtClean="0"/>
              <a:t>월 누적평가 </a:t>
            </a:r>
            <a:r>
              <a:rPr lang="en-US" altLang="ko-KR" sz="800" b="1" i="1" dirty="0" smtClean="0"/>
              <a:t/>
            </a:r>
            <a:br>
              <a:rPr lang="en-US" altLang="ko-KR" sz="800" b="1" i="1" dirty="0" smtClean="0"/>
            </a:br>
            <a:r>
              <a:rPr lang="ko-KR" altLang="en-US" sz="800" b="1" i="1" dirty="0" smtClean="0"/>
              <a:t>등급별 순위</a:t>
            </a:r>
            <a:endParaRPr kumimoji="0" lang="ko-KR" altLang="en-US" sz="7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0" y="6627168"/>
            <a:ext cx="131959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900" dirty="0" smtClean="0"/>
              <a:t>(data </a:t>
            </a:r>
            <a:r>
              <a:rPr lang="ko-KR" altLang="en-US" sz="900" dirty="0" smtClean="0"/>
              <a:t>추출일</a:t>
            </a:r>
            <a:r>
              <a:rPr lang="en-US" altLang="ko-KR" sz="900" dirty="0" smtClean="0"/>
              <a:t>: 091102)</a:t>
            </a:r>
            <a:endParaRPr lang="ko-KR" altLang="en-US" sz="1050" dirty="0"/>
          </a:p>
        </p:txBody>
      </p:sp>
      <p:sp>
        <p:nvSpPr>
          <p:cNvPr id="12" name="직사각형 11"/>
          <p:cNvSpPr/>
          <p:nvPr/>
        </p:nvSpPr>
        <p:spPr>
          <a:xfrm rot="19805690">
            <a:off x="1370131" y="3080997"/>
            <a:ext cx="2214578" cy="64294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smtClean="0">
                <a:solidFill>
                  <a:srgbClr val="FF0000"/>
                </a:solidFill>
              </a:rPr>
              <a:t>샘플</a:t>
            </a:r>
            <a:endParaRPr lang="ko-KR" altLang="en-US" sz="3600">
              <a:solidFill>
                <a:srgbClr val="FF0000"/>
              </a:solidFill>
            </a:endParaRPr>
          </a:p>
        </p:txBody>
      </p:sp>
      <p:graphicFrame>
        <p:nvGraphicFramePr>
          <p:cNvPr id="13" name="차트 12"/>
          <p:cNvGraphicFramePr/>
          <p:nvPr/>
        </p:nvGraphicFramePr>
        <p:xfrm>
          <a:off x="4600575" y="3357562"/>
          <a:ext cx="4286280" cy="2714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차트 13"/>
          <p:cNvGraphicFramePr/>
          <p:nvPr/>
        </p:nvGraphicFramePr>
        <p:xfrm>
          <a:off x="4572000" y="785794"/>
          <a:ext cx="4286280" cy="24574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11156"/>
          </a:xfrm>
        </p:spPr>
        <p:txBody>
          <a:bodyPr>
            <a:noAutofit/>
          </a:bodyPr>
          <a:lstStyle/>
          <a:p>
            <a:r>
              <a:rPr lang="en-US" altLang="ko-KR" sz="2000" b="1" i="1" dirty="0" smtClean="0"/>
              <a:t>OO </a:t>
            </a:r>
            <a:r>
              <a:rPr lang="ko-KR" altLang="en-US" sz="2000" b="1" i="1" dirty="0" smtClean="0"/>
              <a:t>교구 예배등급별 목표달성 현황</a:t>
            </a:r>
            <a:endParaRPr lang="ko-KR" altLang="en-US" sz="2000" b="1" i="1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5" name="차트 4"/>
          <p:cNvGraphicFramePr/>
          <p:nvPr/>
        </p:nvGraphicFramePr>
        <p:xfrm>
          <a:off x="468406" y="1600200"/>
          <a:ext cx="2614891" cy="1695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차트 5"/>
          <p:cNvGraphicFramePr/>
          <p:nvPr/>
        </p:nvGraphicFramePr>
        <p:xfrm>
          <a:off x="477931" y="3552825"/>
          <a:ext cx="2614891" cy="1695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차트 6"/>
          <p:cNvGraphicFramePr/>
          <p:nvPr/>
        </p:nvGraphicFramePr>
        <p:xfrm>
          <a:off x="3273798" y="1581150"/>
          <a:ext cx="2610410" cy="1695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차트 7"/>
          <p:cNvGraphicFramePr/>
          <p:nvPr/>
        </p:nvGraphicFramePr>
        <p:xfrm>
          <a:off x="3283323" y="3590925"/>
          <a:ext cx="2610410" cy="1695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차트 8"/>
          <p:cNvGraphicFramePr/>
          <p:nvPr/>
        </p:nvGraphicFramePr>
        <p:xfrm>
          <a:off x="6065184" y="1571625"/>
          <a:ext cx="2610409" cy="1695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1" name="차트 10"/>
          <p:cNvGraphicFramePr/>
          <p:nvPr/>
        </p:nvGraphicFramePr>
        <p:xfrm>
          <a:off x="6286512" y="3643314"/>
          <a:ext cx="2610409" cy="1695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2" name="직사각형 11"/>
          <p:cNvSpPr/>
          <p:nvPr/>
        </p:nvSpPr>
        <p:spPr>
          <a:xfrm rot="19805690">
            <a:off x="3227519" y="3080997"/>
            <a:ext cx="2214578" cy="64294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smtClean="0">
                <a:solidFill>
                  <a:srgbClr val="FF0000"/>
                </a:solidFill>
              </a:rPr>
              <a:t>샘플</a:t>
            </a:r>
            <a:endParaRPr lang="ko-KR" altLang="en-US" sz="36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571504"/>
          </a:xfrm>
        </p:spPr>
        <p:txBody>
          <a:bodyPr>
            <a:normAutofit/>
          </a:bodyPr>
          <a:lstStyle/>
          <a:p>
            <a:r>
              <a:rPr lang="en-US" altLang="ko-KR" sz="2000" b="1" i="1" dirty="0" smtClean="0"/>
              <a:t>OO </a:t>
            </a:r>
            <a:r>
              <a:rPr lang="ko-KR" altLang="en-US" sz="2000" b="1" i="1" dirty="0" smtClean="0"/>
              <a:t>교구 </a:t>
            </a:r>
            <a:r>
              <a:rPr lang="en-US" altLang="ko-KR" sz="2000" b="1" i="1" dirty="0" smtClean="0"/>
              <a:t> </a:t>
            </a:r>
            <a:r>
              <a:rPr lang="ko-KR" altLang="en-US" sz="2000" b="1" i="1" dirty="0" smtClean="0"/>
              <a:t>핵심전략 및 실행결과 분석</a:t>
            </a:r>
            <a:r>
              <a:rPr lang="en-US" altLang="ko-KR" sz="2000" b="1" i="1" dirty="0" smtClean="0"/>
              <a:t>(1~9</a:t>
            </a:r>
            <a:r>
              <a:rPr lang="ko-KR" altLang="en-US" sz="2000" b="1" i="1" dirty="0" err="1" smtClean="0"/>
              <a:t>월누적</a:t>
            </a:r>
            <a:r>
              <a:rPr lang="en-US" altLang="ko-KR" sz="2000" b="1" i="1" dirty="0" smtClean="0"/>
              <a:t>)</a:t>
            </a:r>
            <a:endParaRPr lang="ko-KR" altLang="en-US" sz="2000" b="1" i="1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85720" y="1000108"/>
            <a:ext cx="1643074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b="1" i="1" dirty="0" smtClean="0"/>
              <a:t>전도</a:t>
            </a:r>
            <a:endParaRPr lang="ko-KR" altLang="en-US" sz="2000" b="1" i="1" dirty="0"/>
          </a:p>
        </p:txBody>
      </p:sp>
      <p:sp>
        <p:nvSpPr>
          <p:cNvPr id="8" name="직사각형 7"/>
          <p:cNvSpPr/>
          <p:nvPr/>
        </p:nvSpPr>
        <p:spPr>
          <a:xfrm>
            <a:off x="285720" y="4929198"/>
            <a:ext cx="8572560" cy="150019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100" dirty="0" smtClean="0"/>
              <a:t>결과분석</a:t>
            </a:r>
            <a:r>
              <a:rPr lang="en-US" altLang="ko-KR" sz="1100" dirty="0" smtClean="0"/>
              <a:t>:</a:t>
            </a:r>
          </a:p>
          <a:p>
            <a:endParaRPr lang="en-US" altLang="ko-KR" sz="1100" dirty="0" smtClean="0"/>
          </a:p>
          <a:p>
            <a:endParaRPr lang="en-US" altLang="ko-KR" sz="1100" dirty="0" smtClean="0"/>
          </a:p>
          <a:p>
            <a:endParaRPr lang="en-US" altLang="ko-KR" sz="1200" dirty="0" smtClean="0"/>
          </a:p>
          <a:p>
            <a:endParaRPr lang="en-US" altLang="ko-KR" sz="1200" dirty="0"/>
          </a:p>
          <a:p>
            <a:endParaRPr lang="en-US" altLang="ko-KR" sz="1200" dirty="0" smtClean="0"/>
          </a:p>
          <a:p>
            <a:endParaRPr lang="ko-KR" altLang="en-US" sz="1200" dirty="0"/>
          </a:p>
        </p:txBody>
      </p:sp>
      <p:sp>
        <p:nvSpPr>
          <p:cNvPr id="11" name="직사각형 10"/>
          <p:cNvSpPr/>
          <p:nvPr/>
        </p:nvSpPr>
        <p:spPr>
          <a:xfrm>
            <a:off x="2071670" y="1000108"/>
            <a:ext cx="2071702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600" dirty="0" smtClean="0"/>
              <a:t>교구목표</a:t>
            </a:r>
            <a:r>
              <a:rPr lang="en-US" altLang="ko-KR" sz="1600" dirty="0" smtClean="0"/>
              <a:t>:</a:t>
            </a:r>
            <a:endParaRPr lang="ko-KR" altLang="en-US" sz="1600" dirty="0"/>
          </a:p>
        </p:txBody>
      </p:sp>
      <p:sp>
        <p:nvSpPr>
          <p:cNvPr id="12" name="직사각형 11"/>
          <p:cNvSpPr/>
          <p:nvPr/>
        </p:nvSpPr>
        <p:spPr>
          <a:xfrm>
            <a:off x="4286248" y="1000108"/>
            <a:ext cx="2143140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400" dirty="0" smtClean="0"/>
              <a:t>교구실적</a:t>
            </a:r>
            <a:r>
              <a:rPr lang="en-US" altLang="ko-KR" sz="1400" dirty="0" smtClean="0"/>
              <a:t>:</a:t>
            </a:r>
            <a:endParaRPr lang="ko-KR" altLang="en-US" sz="1400" dirty="0"/>
          </a:p>
        </p:txBody>
      </p:sp>
      <p:sp>
        <p:nvSpPr>
          <p:cNvPr id="13" name="직사각형 12"/>
          <p:cNvSpPr/>
          <p:nvPr/>
        </p:nvSpPr>
        <p:spPr>
          <a:xfrm>
            <a:off x="6572264" y="1000108"/>
            <a:ext cx="228601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600" dirty="0" err="1" smtClean="0"/>
              <a:t>달성율</a:t>
            </a:r>
            <a:r>
              <a:rPr lang="en-US" altLang="ko-KR" sz="1600" dirty="0" smtClean="0"/>
              <a:t>:</a:t>
            </a:r>
            <a:endParaRPr lang="ko-KR" altLang="en-US" sz="1600" dirty="0"/>
          </a:p>
        </p:txBody>
      </p:sp>
      <p:sp>
        <p:nvSpPr>
          <p:cNvPr id="14" name="직사각형 13"/>
          <p:cNvSpPr/>
          <p:nvPr/>
        </p:nvSpPr>
        <p:spPr>
          <a:xfrm>
            <a:off x="285720" y="3571876"/>
            <a:ext cx="8572560" cy="114300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100" dirty="0" smtClean="0"/>
              <a:t>전략</a:t>
            </a:r>
            <a:r>
              <a:rPr lang="en-US" altLang="ko-KR" sz="1100" dirty="0" smtClean="0"/>
              <a:t>:</a:t>
            </a:r>
          </a:p>
          <a:p>
            <a:endParaRPr lang="en-US" altLang="ko-KR" sz="1000" dirty="0" smtClean="0"/>
          </a:p>
          <a:p>
            <a:endParaRPr lang="en-US" altLang="ko-KR" sz="1000" dirty="0" smtClean="0"/>
          </a:p>
          <a:p>
            <a:r>
              <a:rPr lang="en-US" altLang="ko-KR" sz="1000" dirty="0" smtClean="0"/>
              <a:t> </a:t>
            </a:r>
            <a:endParaRPr lang="en-US" altLang="ko-KR" sz="1100" dirty="0" smtClean="0"/>
          </a:p>
          <a:p>
            <a:endParaRPr lang="en-US" altLang="ko-KR" sz="1200" dirty="0" smtClean="0"/>
          </a:p>
          <a:p>
            <a:endParaRPr lang="ko-KR" altLang="en-US" sz="1200" dirty="0"/>
          </a:p>
        </p:txBody>
      </p:sp>
      <p:sp>
        <p:nvSpPr>
          <p:cNvPr id="16" name="직사각형 15"/>
          <p:cNvSpPr/>
          <p:nvPr/>
        </p:nvSpPr>
        <p:spPr>
          <a:xfrm>
            <a:off x="285720" y="1643050"/>
            <a:ext cx="8572560" cy="17859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200" dirty="0" smtClean="0"/>
              <a:t>환경분석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내부</a:t>
            </a:r>
            <a:r>
              <a:rPr lang="en-US" altLang="ko-KR" sz="1200" dirty="0" smtClean="0"/>
              <a:t>,</a:t>
            </a:r>
            <a:r>
              <a:rPr lang="ko-KR" altLang="en-US" sz="1200" dirty="0" smtClean="0"/>
              <a:t>외부</a:t>
            </a:r>
            <a:r>
              <a:rPr lang="en-US" altLang="ko-KR" sz="1200" dirty="0" smtClean="0"/>
              <a:t>):</a:t>
            </a:r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050" dirty="0" smtClean="0"/>
          </a:p>
          <a:p>
            <a:r>
              <a:rPr lang="en-US" altLang="ko-KR" sz="1050" dirty="0" smtClean="0"/>
              <a:t> </a:t>
            </a:r>
            <a:endParaRPr lang="en-US" altLang="ko-KR" sz="1200" dirty="0" smtClean="0"/>
          </a:p>
          <a:p>
            <a:endParaRPr lang="en-US" altLang="ko-KR" sz="1400" dirty="0" smtClean="0"/>
          </a:p>
          <a:p>
            <a:endParaRPr lang="ko-KR" alt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571504"/>
          </a:xfrm>
        </p:spPr>
        <p:txBody>
          <a:bodyPr>
            <a:normAutofit/>
          </a:bodyPr>
          <a:lstStyle/>
          <a:p>
            <a:r>
              <a:rPr lang="en-US" altLang="ko-KR" sz="2000" b="1" i="1" dirty="0" smtClean="0"/>
              <a:t>OO </a:t>
            </a:r>
            <a:r>
              <a:rPr lang="ko-KR" altLang="en-US" sz="2000" b="1" i="1" dirty="0" smtClean="0"/>
              <a:t>교구 </a:t>
            </a:r>
            <a:r>
              <a:rPr lang="en-US" altLang="ko-KR" sz="2000" b="1" i="1" dirty="0" smtClean="0"/>
              <a:t> </a:t>
            </a:r>
            <a:r>
              <a:rPr lang="ko-KR" altLang="en-US" sz="2000" b="1" i="1" dirty="0" smtClean="0"/>
              <a:t>핵심전략 및 실행결과 분석</a:t>
            </a:r>
            <a:r>
              <a:rPr lang="en-US" altLang="ko-KR" sz="2000" b="1" i="1" dirty="0" smtClean="0"/>
              <a:t>(1~9</a:t>
            </a:r>
            <a:r>
              <a:rPr lang="ko-KR" altLang="en-US" sz="2000" b="1" i="1" dirty="0" err="1" smtClean="0"/>
              <a:t>월누적</a:t>
            </a:r>
            <a:r>
              <a:rPr lang="en-US" altLang="ko-KR" sz="2000" b="1" i="1" dirty="0" smtClean="0"/>
              <a:t>)</a:t>
            </a:r>
            <a:endParaRPr lang="ko-KR" altLang="en-US" sz="2000" b="1" i="1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85720" y="1000108"/>
            <a:ext cx="1643074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b="1" i="1" dirty="0" smtClean="0"/>
              <a:t>예배</a:t>
            </a:r>
            <a:endParaRPr lang="ko-KR" altLang="en-US" sz="2000" b="1" i="1" dirty="0"/>
          </a:p>
        </p:txBody>
      </p:sp>
      <p:sp>
        <p:nvSpPr>
          <p:cNvPr id="8" name="직사각형 7"/>
          <p:cNvSpPr/>
          <p:nvPr/>
        </p:nvSpPr>
        <p:spPr>
          <a:xfrm>
            <a:off x="285720" y="4929198"/>
            <a:ext cx="8572560" cy="150019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100" dirty="0" smtClean="0"/>
              <a:t>결과분석</a:t>
            </a:r>
            <a:r>
              <a:rPr lang="en-US" altLang="ko-KR" sz="1100" dirty="0" smtClean="0"/>
              <a:t>:</a:t>
            </a:r>
          </a:p>
          <a:p>
            <a:endParaRPr lang="en-US" altLang="ko-KR" sz="1100" dirty="0" smtClean="0"/>
          </a:p>
          <a:p>
            <a:endParaRPr lang="en-US" altLang="ko-KR" sz="1100" dirty="0" smtClean="0"/>
          </a:p>
          <a:p>
            <a:endParaRPr lang="en-US" altLang="ko-KR" sz="1200" dirty="0" smtClean="0"/>
          </a:p>
          <a:p>
            <a:endParaRPr lang="en-US" altLang="ko-KR" sz="1200" dirty="0"/>
          </a:p>
          <a:p>
            <a:endParaRPr lang="en-US" altLang="ko-KR" sz="1200" dirty="0" smtClean="0"/>
          </a:p>
          <a:p>
            <a:endParaRPr lang="ko-KR" altLang="en-US" sz="1200" dirty="0"/>
          </a:p>
        </p:txBody>
      </p:sp>
      <p:sp>
        <p:nvSpPr>
          <p:cNvPr id="11" name="직사각형 10"/>
          <p:cNvSpPr/>
          <p:nvPr/>
        </p:nvSpPr>
        <p:spPr>
          <a:xfrm>
            <a:off x="2071670" y="1000108"/>
            <a:ext cx="2071702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600" dirty="0" smtClean="0"/>
              <a:t>교구목표</a:t>
            </a:r>
            <a:r>
              <a:rPr lang="en-US" altLang="ko-KR" sz="1600" dirty="0" smtClean="0"/>
              <a:t>:</a:t>
            </a:r>
            <a:endParaRPr lang="ko-KR" altLang="en-US" sz="1600" dirty="0"/>
          </a:p>
        </p:txBody>
      </p:sp>
      <p:sp>
        <p:nvSpPr>
          <p:cNvPr id="12" name="직사각형 11"/>
          <p:cNvSpPr/>
          <p:nvPr/>
        </p:nvSpPr>
        <p:spPr>
          <a:xfrm>
            <a:off x="4286248" y="1000108"/>
            <a:ext cx="2143140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400" dirty="0" smtClean="0"/>
              <a:t>교구실적</a:t>
            </a:r>
            <a:r>
              <a:rPr lang="en-US" altLang="ko-KR" sz="1400" dirty="0" smtClean="0"/>
              <a:t>:</a:t>
            </a:r>
            <a:endParaRPr lang="ko-KR" altLang="en-US" sz="1400" dirty="0"/>
          </a:p>
        </p:txBody>
      </p:sp>
      <p:sp>
        <p:nvSpPr>
          <p:cNvPr id="13" name="직사각형 12"/>
          <p:cNvSpPr/>
          <p:nvPr/>
        </p:nvSpPr>
        <p:spPr>
          <a:xfrm>
            <a:off x="6572264" y="1000108"/>
            <a:ext cx="228601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600" dirty="0" err="1" smtClean="0"/>
              <a:t>달성율</a:t>
            </a:r>
            <a:r>
              <a:rPr lang="en-US" altLang="ko-KR" sz="1600" dirty="0" smtClean="0"/>
              <a:t>:</a:t>
            </a:r>
            <a:endParaRPr lang="ko-KR" altLang="en-US" sz="1600" dirty="0"/>
          </a:p>
        </p:txBody>
      </p:sp>
      <p:sp>
        <p:nvSpPr>
          <p:cNvPr id="14" name="직사각형 13"/>
          <p:cNvSpPr/>
          <p:nvPr/>
        </p:nvSpPr>
        <p:spPr>
          <a:xfrm>
            <a:off x="285720" y="3571876"/>
            <a:ext cx="8572560" cy="114300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100" dirty="0" smtClean="0"/>
              <a:t>전략</a:t>
            </a:r>
            <a:r>
              <a:rPr lang="en-US" altLang="ko-KR" sz="1100" dirty="0" smtClean="0"/>
              <a:t>:</a:t>
            </a:r>
          </a:p>
          <a:p>
            <a:endParaRPr lang="en-US" altLang="ko-KR" sz="1000" dirty="0" smtClean="0"/>
          </a:p>
          <a:p>
            <a:endParaRPr lang="en-US" altLang="ko-KR" sz="1000" dirty="0" smtClean="0"/>
          </a:p>
          <a:p>
            <a:r>
              <a:rPr lang="en-US" altLang="ko-KR" sz="1000" dirty="0" smtClean="0"/>
              <a:t> </a:t>
            </a:r>
            <a:endParaRPr lang="en-US" altLang="ko-KR" sz="1100" dirty="0" smtClean="0"/>
          </a:p>
          <a:p>
            <a:endParaRPr lang="en-US" altLang="ko-KR" sz="1200" dirty="0" smtClean="0"/>
          </a:p>
          <a:p>
            <a:endParaRPr lang="ko-KR" altLang="en-US" sz="1200" dirty="0"/>
          </a:p>
        </p:txBody>
      </p:sp>
      <p:sp>
        <p:nvSpPr>
          <p:cNvPr id="16" name="직사각형 15"/>
          <p:cNvSpPr/>
          <p:nvPr/>
        </p:nvSpPr>
        <p:spPr>
          <a:xfrm>
            <a:off x="285720" y="1643050"/>
            <a:ext cx="8572560" cy="17859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200" dirty="0" smtClean="0"/>
              <a:t>환경분석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내부</a:t>
            </a:r>
            <a:r>
              <a:rPr lang="en-US" altLang="ko-KR" sz="1200" dirty="0" smtClean="0"/>
              <a:t>,</a:t>
            </a:r>
            <a:r>
              <a:rPr lang="ko-KR" altLang="en-US" sz="1200" dirty="0" smtClean="0"/>
              <a:t>외부</a:t>
            </a:r>
            <a:r>
              <a:rPr lang="en-US" altLang="ko-KR" sz="1200" dirty="0" smtClean="0"/>
              <a:t>):</a:t>
            </a:r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050" dirty="0" smtClean="0"/>
          </a:p>
          <a:p>
            <a:r>
              <a:rPr lang="en-US" altLang="ko-KR" sz="1050" dirty="0" smtClean="0"/>
              <a:t> </a:t>
            </a:r>
            <a:endParaRPr lang="en-US" altLang="ko-KR" sz="1200" dirty="0" smtClean="0"/>
          </a:p>
          <a:p>
            <a:endParaRPr lang="en-US" altLang="ko-KR" sz="1400" dirty="0" smtClean="0"/>
          </a:p>
          <a:p>
            <a:endParaRPr lang="ko-KR" alt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571504"/>
          </a:xfrm>
        </p:spPr>
        <p:txBody>
          <a:bodyPr>
            <a:normAutofit/>
          </a:bodyPr>
          <a:lstStyle/>
          <a:p>
            <a:r>
              <a:rPr lang="en-US" altLang="ko-KR" sz="2000" b="1" i="1" dirty="0" smtClean="0"/>
              <a:t>OO </a:t>
            </a:r>
            <a:r>
              <a:rPr lang="ko-KR" altLang="en-US" sz="2000" b="1" i="1" dirty="0" smtClean="0"/>
              <a:t>교구 </a:t>
            </a:r>
            <a:r>
              <a:rPr lang="en-US" altLang="ko-KR" sz="2000" b="1" i="1" dirty="0" smtClean="0"/>
              <a:t> </a:t>
            </a:r>
            <a:r>
              <a:rPr lang="ko-KR" altLang="en-US" sz="2000" b="1" i="1" dirty="0" smtClean="0"/>
              <a:t>핵심전략 및 실행결과 분석</a:t>
            </a:r>
            <a:r>
              <a:rPr lang="en-US" altLang="ko-KR" sz="2000" b="1" i="1" dirty="0" smtClean="0"/>
              <a:t>(1~9</a:t>
            </a:r>
            <a:r>
              <a:rPr lang="ko-KR" altLang="en-US" sz="2000" b="1" i="1" dirty="0" err="1" smtClean="0"/>
              <a:t>월누적</a:t>
            </a:r>
            <a:r>
              <a:rPr lang="en-US" altLang="ko-KR" sz="2000" b="1" i="1" dirty="0" smtClean="0"/>
              <a:t>)</a:t>
            </a:r>
            <a:endParaRPr lang="ko-KR" altLang="en-US" sz="2000" b="1" i="1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85720" y="1000108"/>
            <a:ext cx="1643074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b="1" i="1" dirty="0" smtClean="0"/>
              <a:t>축복</a:t>
            </a:r>
            <a:endParaRPr lang="ko-KR" altLang="en-US" sz="2000" b="1" i="1" dirty="0"/>
          </a:p>
        </p:txBody>
      </p:sp>
      <p:sp>
        <p:nvSpPr>
          <p:cNvPr id="8" name="직사각형 7"/>
          <p:cNvSpPr/>
          <p:nvPr/>
        </p:nvSpPr>
        <p:spPr>
          <a:xfrm>
            <a:off x="285720" y="4929198"/>
            <a:ext cx="8572560" cy="150019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100" dirty="0" smtClean="0"/>
              <a:t>결과분석</a:t>
            </a:r>
            <a:r>
              <a:rPr lang="en-US" altLang="ko-KR" sz="1100" dirty="0" smtClean="0"/>
              <a:t>:</a:t>
            </a:r>
          </a:p>
          <a:p>
            <a:endParaRPr lang="en-US" altLang="ko-KR" sz="1100" dirty="0" smtClean="0"/>
          </a:p>
          <a:p>
            <a:endParaRPr lang="en-US" altLang="ko-KR" sz="1100" dirty="0" smtClean="0"/>
          </a:p>
          <a:p>
            <a:endParaRPr lang="en-US" altLang="ko-KR" sz="1200" dirty="0" smtClean="0"/>
          </a:p>
          <a:p>
            <a:endParaRPr lang="en-US" altLang="ko-KR" sz="1200" dirty="0"/>
          </a:p>
          <a:p>
            <a:endParaRPr lang="en-US" altLang="ko-KR" sz="1200" dirty="0" smtClean="0"/>
          </a:p>
          <a:p>
            <a:endParaRPr lang="ko-KR" altLang="en-US" sz="1200" dirty="0"/>
          </a:p>
        </p:txBody>
      </p:sp>
      <p:sp>
        <p:nvSpPr>
          <p:cNvPr id="11" name="직사각형 10"/>
          <p:cNvSpPr/>
          <p:nvPr/>
        </p:nvSpPr>
        <p:spPr>
          <a:xfrm>
            <a:off x="2071670" y="1000108"/>
            <a:ext cx="2071702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600" dirty="0" smtClean="0"/>
              <a:t>교구목표</a:t>
            </a:r>
            <a:r>
              <a:rPr lang="en-US" altLang="ko-KR" sz="1600" dirty="0" smtClean="0"/>
              <a:t>:</a:t>
            </a:r>
            <a:endParaRPr lang="ko-KR" altLang="en-US" sz="1600" dirty="0"/>
          </a:p>
        </p:txBody>
      </p:sp>
      <p:sp>
        <p:nvSpPr>
          <p:cNvPr id="12" name="직사각형 11"/>
          <p:cNvSpPr/>
          <p:nvPr/>
        </p:nvSpPr>
        <p:spPr>
          <a:xfrm>
            <a:off x="4286248" y="1000108"/>
            <a:ext cx="2143140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400" dirty="0" smtClean="0"/>
              <a:t>교구실적</a:t>
            </a:r>
            <a:r>
              <a:rPr lang="en-US" altLang="ko-KR" sz="1400" dirty="0" smtClean="0"/>
              <a:t>:</a:t>
            </a:r>
            <a:endParaRPr lang="ko-KR" altLang="en-US" sz="1400" dirty="0"/>
          </a:p>
        </p:txBody>
      </p:sp>
      <p:sp>
        <p:nvSpPr>
          <p:cNvPr id="13" name="직사각형 12"/>
          <p:cNvSpPr/>
          <p:nvPr/>
        </p:nvSpPr>
        <p:spPr>
          <a:xfrm>
            <a:off x="6572264" y="1000108"/>
            <a:ext cx="228601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600" dirty="0" err="1" smtClean="0"/>
              <a:t>달성율</a:t>
            </a:r>
            <a:r>
              <a:rPr lang="en-US" altLang="ko-KR" sz="1600" dirty="0" smtClean="0"/>
              <a:t>:</a:t>
            </a:r>
            <a:endParaRPr lang="ko-KR" altLang="en-US" sz="1600" dirty="0"/>
          </a:p>
        </p:txBody>
      </p:sp>
      <p:sp>
        <p:nvSpPr>
          <p:cNvPr id="14" name="직사각형 13"/>
          <p:cNvSpPr/>
          <p:nvPr/>
        </p:nvSpPr>
        <p:spPr>
          <a:xfrm>
            <a:off x="285720" y="3571876"/>
            <a:ext cx="8572560" cy="114300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100" dirty="0" smtClean="0"/>
              <a:t>전략</a:t>
            </a:r>
            <a:r>
              <a:rPr lang="en-US" altLang="ko-KR" sz="1100" dirty="0" smtClean="0"/>
              <a:t>:</a:t>
            </a:r>
          </a:p>
          <a:p>
            <a:endParaRPr lang="en-US" altLang="ko-KR" sz="1000" dirty="0" smtClean="0"/>
          </a:p>
          <a:p>
            <a:endParaRPr lang="en-US" altLang="ko-KR" sz="1000" dirty="0" smtClean="0"/>
          </a:p>
          <a:p>
            <a:r>
              <a:rPr lang="en-US" altLang="ko-KR" sz="1000" dirty="0" smtClean="0"/>
              <a:t> </a:t>
            </a:r>
            <a:endParaRPr lang="en-US" altLang="ko-KR" sz="1100" dirty="0" smtClean="0"/>
          </a:p>
          <a:p>
            <a:endParaRPr lang="en-US" altLang="ko-KR" sz="1200" dirty="0" smtClean="0"/>
          </a:p>
          <a:p>
            <a:endParaRPr lang="ko-KR" altLang="en-US" sz="1200" dirty="0"/>
          </a:p>
        </p:txBody>
      </p:sp>
      <p:sp>
        <p:nvSpPr>
          <p:cNvPr id="16" name="직사각형 15"/>
          <p:cNvSpPr/>
          <p:nvPr/>
        </p:nvSpPr>
        <p:spPr>
          <a:xfrm>
            <a:off x="285720" y="1643050"/>
            <a:ext cx="8572560" cy="17859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200" dirty="0" smtClean="0"/>
              <a:t>환경분석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내부</a:t>
            </a:r>
            <a:r>
              <a:rPr lang="en-US" altLang="ko-KR" sz="1200" dirty="0" smtClean="0"/>
              <a:t>,</a:t>
            </a:r>
            <a:r>
              <a:rPr lang="ko-KR" altLang="en-US" sz="1200" dirty="0" smtClean="0"/>
              <a:t>외부</a:t>
            </a:r>
            <a:r>
              <a:rPr lang="en-US" altLang="ko-KR" sz="1200" dirty="0" smtClean="0"/>
              <a:t>):</a:t>
            </a:r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050" dirty="0" smtClean="0"/>
          </a:p>
          <a:p>
            <a:r>
              <a:rPr lang="en-US" altLang="ko-KR" sz="1050" dirty="0" smtClean="0"/>
              <a:t> </a:t>
            </a:r>
            <a:endParaRPr lang="en-US" altLang="ko-KR" sz="1200" dirty="0" smtClean="0"/>
          </a:p>
          <a:p>
            <a:endParaRPr lang="en-US" altLang="ko-KR" sz="1400" dirty="0" smtClean="0"/>
          </a:p>
          <a:p>
            <a:endParaRPr lang="ko-KR" alt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571504"/>
          </a:xfrm>
        </p:spPr>
        <p:txBody>
          <a:bodyPr>
            <a:normAutofit/>
          </a:bodyPr>
          <a:lstStyle/>
          <a:p>
            <a:r>
              <a:rPr lang="en-US" altLang="ko-KR" sz="2000" b="1" i="1" dirty="0" smtClean="0"/>
              <a:t>OO </a:t>
            </a:r>
            <a:r>
              <a:rPr lang="ko-KR" altLang="en-US" sz="2000" b="1" i="1" dirty="0" smtClean="0"/>
              <a:t>교구 </a:t>
            </a:r>
            <a:r>
              <a:rPr lang="en-US" altLang="ko-KR" sz="2000" b="1" i="1" dirty="0" smtClean="0"/>
              <a:t> </a:t>
            </a:r>
            <a:r>
              <a:rPr lang="ko-KR" altLang="en-US" sz="2000" b="1" i="1" dirty="0" smtClean="0"/>
              <a:t>핵심전략 및 실행결과 분석</a:t>
            </a:r>
            <a:r>
              <a:rPr lang="en-US" altLang="ko-KR" sz="2000" b="1" i="1" dirty="0" smtClean="0"/>
              <a:t>(1~9</a:t>
            </a:r>
            <a:r>
              <a:rPr lang="ko-KR" altLang="en-US" sz="2000" b="1" i="1" dirty="0" err="1" smtClean="0"/>
              <a:t>월누적</a:t>
            </a:r>
            <a:r>
              <a:rPr lang="en-US" altLang="ko-KR" sz="2000" b="1" i="1" dirty="0" smtClean="0"/>
              <a:t>)</a:t>
            </a:r>
            <a:endParaRPr lang="ko-KR" altLang="en-US" sz="2000" b="1" i="1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85720" y="1000108"/>
            <a:ext cx="1643074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b="1" i="1" dirty="0" err="1" smtClean="0"/>
              <a:t>홈그룹</a:t>
            </a:r>
            <a:endParaRPr lang="ko-KR" altLang="en-US" sz="2000" b="1" i="1" dirty="0"/>
          </a:p>
        </p:txBody>
      </p:sp>
      <p:sp>
        <p:nvSpPr>
          <p:cNvPr id="8" name="직사각형 7"/>
          <p:cNvSpPr/>
          <p:nvPr/>
        </p:nvSpPr>
        <p:spPr>
          <a:xfrm>
            <a:off x="285720" y="4929198"/>
            <a:ext cx="8572560" cy="150019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100" dirty="0" smtClean="0"/>
              <a:t>결과분석</a:t>
            </a:r>
            <a:r>
              <a:rPr lang="en-US" altLang="ko-KR" sz="1100" dirty="0" smtClean="0"/>
              <a:t>:</a:t>
            </a:r>
          </a:p>
          <a:p>
            <a:endParaRPr lang="en-US" altLang="ko-KR" sz="1100" dirty="0" smtClean="0"/>
          </a:p>
          <a:p>
            <a:endParaRPr lang="en-US" altLang="ko-KR" sz="1100" dirty="0" smtClean="0"/>
          </a:p>
          <a:p>
            <a:endParaRPr lang="en-US" altLang="ko-KR" sz="1200" dirty="0" smtClean="0"/>
          </a:p>
          <a:p>
            <a:endParaRPr lang="en-US" altLang="ko-KR" sz="1200" dirty="0"/>
          </a:p>
          <a:p>
            <a:endParaRPr lang="en-US" altLang="ko-KR" sz="1200" dirty="0" smtClean="0"/>
          </a:p>
          <a:p>
            <a:endParaRPr lang="ko-KR" altLang="en-US" sz="1200" dirty="0"/>
          </a:p>
        </p:txBody>
      </p:sp>
      <p:sp>
        <p:nvSpPr>
          <p:cNvPr id="11" name="직사각형 10"/>
          <p:cNvSpPr/>
          <p:nvPr/>
        </p:nvSpPr>
        <p:spPr>
          <a:xfrm>
            <a:off x="2071670" y="1000108"/>
            <a:ext cx="2071702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600" dirty="0" smtClean="0"/>
              <a:t>교구목표</a:t>
            </a:r>
            <a:r>
              <a:rPr lang="en-US" altLang="ko-KR" sz="1600" dirty="0" smtClean="0"/>
              <a:t>:</a:t>
            </a:r>
            <a:endParaRPr lang="ko-KR" altLang="en-US" sz="1600" dirty="0"/>
          </a:p>
        </p:txBody>
      </p:sp>
      <p:sp>
        <p:nvSpPr>
          <p:cNvPr id="12" name="직사각형 11"/>
          <p:cNvSpPr/>
          <p:nvPr/>
        </p:nvSpPr>
        <p:spPr>
          <a:xfrm>
            <a:off x="4286248" y="1000108"/>
            <a:ext cx="2143140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400" dirty="0" smtClean="0"/>
              <a:t>교구실적</a:t>
            </a:r>
            <a:r>
              <a:rPr lang="en-US" altLang="ko-KR" sz="1400" dirty="0" smtClean="0"/>
              <a:t>:</a:t>
            </a:r>
            <a:endParaRPr lang="ko-KR" altLang="en-US" sz="1400" dirty="0"/>
          </a:p>
        </p:txBody>
      </p:sp>
      <p:sp>
        <p:nvSpPr>
          <p:cNvPr id="13" name="직사각형 12"/>
          <p:cNvSpPr/>
          <p:nvPr/>
        </p:nvSpPr>
        <p:spPr>
          <a:xfrm>
            <a:off x="6572264" y="1000108"/>
            <a:ext cx="228601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600" dirty="0" err="1" smtClean="0"/>
              <a:t>달성율</a:t>
            </a:r>
            <a:r>
              <a:rPr lang="en-US" altLang="ko-KR" sz="1600" dirty="0" smtClean="0"/>
              <a:t>:</a:t>
            </a:r>
            <a:endParaRPr lang="ko-KR" altLang="en-US" sz="1600" dirty="0"/>
          </a:p>
        </p:txBody>
      </p:sp>
      <p:sp>
        <p:nvSpPr>
          <p:cNvPr id="14" name="직사각형 13"/>
          <p:cNvSpPr/>
          <p:nvPr/>
        </p:nvSpPr>
        <p:spPr>
          <a:xfrm>
            <a:off x="285720" y="3571876"/>
            <a:ext cx="8572560" cy="114300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100" dirty="0" smtClean="0"/>
              <a:t>전략</a:t>
            </a:r>
            <a:r>
              <a:rPr lang="en-US" altLang="ko-KR" sz="1100" dirty="0" smtClean="0"/>
              <a:t>:</a:t>
            </a:r>
          </a:p>
          <a:p>
            <a:endParaRPr lang="en-US" altLang="ko-KR" sz="1000" dirty="0" smtClean="0"/>
          </a:p>
          <a:p>
            <a:endParaRPr lang="en-US" altLang="ko-KR" sz="1000" dirty="0" smtClean="0"/>
          </a:p>
          <a:p>
            <a:r>
              <a:rPr lang="en-US" altLang="ko-KR" sz="1000" dirty="0" smtClean="0"/>
              <a:t> </a:t>
            </a:r>
            <a:endParaRPr lang="en-US" altLang="ko-KR" sz="1100" dirty="0" smtClean="0"/>
          </a:p>
          <a:p>
            <a:endParaRPr lang="en-US" altLang="ko-KR" sz="1200" dirty="0" smtClean="0"/>
          </a:p>
          <a:p>
            <a:endParaRPr lang="ko-KR" altLang="en-US" sz="1200" dirty="0"/>
          </a:p>
        </p:txBody>
      </p:sp>
      <p:sp>
        <p:nvSpPr>
          <p:cNvPr id="16" name="직사각형 15"/>
          <p:cNvSpPr/>
          <p:nvPr/>
        </p:nvSpPr>
        <p:spPr>
          <a:xfrm>
            <a:off x="285720" y="1643050"/>
            <a:ext cx="8572560" cy="17859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200" dirty="0" smtClean="0"/>
              <a:t>환경분석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내부</a:t>
            </a:r>
            <a:r>
              <a:rPr lang="en-US" altLang="ko-KR" sz="1200" dirty="0" smtClean="0"/>
              <a:t>,</a:t>
            </a:r>
            <a:r>
              <a:rPr lang="ko-KR" altLang="en-US" sz="1200" dirty="0" smtClean="0"/>
              <a:t>외부</a:t>
            </a:r>
            <a:r>
              <a:rPr lang="en-US" altLang="ko-KR" sz="1200" dirty="0" smtClean="0"/>
              <a:t>):</a:t>
            </a:r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050" dirty="0" smtClean="0"/>
          </a:p>
          <a:p>
            <a:r>
              <a:rPr lang="en-US" altLang="ko-KR" sz="1050" dirty="0" smtClean="0"/>
              <a:t> </a:t>
            </a:r>
            <a:endParaRPr lang="en-US" altLang="ko-KR" sz="1200" dirty="0" smtClean="0"/>
          </a:p>
          <a:p>
            <a:endParaRPr lang="en-US" altLang="ko-KR" sz="1400" dirty="0" smtClean="0"/>
          </a:p>
          <a:p>
            <a:endParaRPr lang="ko-KR" alt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571504"/>
          </a:xfrm>
        </p:spPr>
        <p:txBody>
          <a:bodyPr>
            <a:normAutofit/>
          </a:bodyPr>
          <a:lstStyle/>
          <a:p>
            <a:r>
              <a:rPr lang="en-US" altLang="ko-KR" sz="2000" b="1" i="1" dirty="0" smtClean="0"/>
              <a:t>OO </a:t>
            </a:r>
            <a:r>
              <a:rPr lang="ko-KR" altLang="en-US" sz="2000" b="1" i="1" dirty="0" smtClean="0"/>
              <a:t>교구 </a:t>
            </a:r>
            <a:r>
              <a:rPr lang="en-US" altLang="ko-KR" sz="2000" b="1" i="1" dirty="0" smtClean="0"/>
              <a:t> </a:t>
            </a:r>
            <a:r>
              <a:rPr lang="ko-KR" altLang="en-US" sz="2000" b="1" i="1" dirty="0" smtClean="0"/>
              <a:t>핵심전략 및 실행결과 분석</a:t>
            </a:r>
            <a:r>
              <a:rPr lang="en-US" altLang="ko-KR" sz="2000" b="1" i="1" dirty="0" smtClean="0"/>
              <a:t>(1~9</a:t>
            </a:r>
            <a:r>
              <a:rPr lang="ko-KR" altLang="en-US" sz="2000" b="1" i="1" dirty="0" err="1" smtClean="0"/>
              <a:t>월누적</a:t>
            </a:r>
            <a:r>
              <a:rPr lang="en-US" altLang="ko-KR" sz="2000" b="1" i="1" dirty="0" smtClean="0"/>
              <a:t>)</a:t>
            </a:r>
            <a:endParaRPr lang="ko-KR" altLang="en-US" sz="2000" b="1" i="1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85720" y="1000108"/>
            <a:ext cx="1643074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b="1" i="1" dirty="0" smtClean="0"/>
              <a:t>헌금</a:t>
            </a:r>
            <a:endParaRPr lang="ko-KR" altLang="en-US" sz="2000" b="1" i="1" dirty="0"/>
          </a:p>
        </p:txBody>
      </p:sp>
      <p:sp>
        <p:nvSpPr>
          <p:cNvPr id="8" name="직사각형 7"/>
          <p:cNvSpPr/>
          <p:nvPr/>
        </p:nvSpPr>
        <p:spPr>
          <a:xfrm>
            <a:off x="285720" y="4929198"/>
            <a:ext cx="8572560" cy="150019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100" dirty="0" smtClean="0"/>
              <a:t>결과분석</a:t>
            </a:r>
            <a:r>
              <a:rPr lang="en-US" altLang="ko-KR" sz="1100" dirty="0" smtClean="0"/>
              <a:t>:</a:t>
            </a:r>
          </a:p>
          <a:p>
            <a:endParaRPr lang="en-US" altLang="ko-KR" sz="1100" dirty="0" smtClean="0"/>
          </a:p>
          <a:p>
            <a:endParaRPr lang="en-US" altLang="ko-KR" sz="1100" dirty="0" smtClean="0"/>
          </a:p>
          <a:p>
            <a:endParaRPr lang="en-US" altLang="ko-KR" sz="1200" dirty="0" smtClean="0"/>
          </a:p>
          <a:p>
            <a:endParaRPr lang="en-US" altLang="ko-KR" sz="1200" dirty="0"/>
          </a:p>
          <a:p>
            <a:endParaRPr lang="en-US" altLang="ko-KR" sz="1200" dirty="0" smtClean="0"/>
          </a:p>
          <a:p>
            <a:endParaRPr lang="ko-KR" altLang="en-US" sz="1200" dirty="0"/>
          </a:p>
        </p:txBody>
      </p:sp>
      <p:sp>
        <p:nvSpPr>
          <p:cNvPr id="11" name="직사각형 10"/>
          <p:cNvSpPr/>
          <p:nvPr/>
        </p:nvSpPr>
        <p:spPr>
          <a:xfrm>
            <a:off x="2071670" y="1000108"/>
            <a:ext cx="2071702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600" dirty="0" smtClean="0"/>
              <a:t>교구목표</a:t>
            </a:r>
            <a:r>
              <a:rPr lang="en-US" altLang="ko-KR" sz="1600" dirty="0" smtClean="0"/>
              <a:t>:</a:t>
            </a:r>
            <a:endParaRPr lang="ko-KR" altLang="en-US" sz="1600" dirty="0"/>
          </a:p>
        </p:txBody>
      </p:sp>
      <p:sp>
        <p:nvSpPr>
          <p:cNvPr id="12" name="직사각형 11"/>
          <p:cNvSpPr/>
          <p:nvPr/>
        </p:nvSpPr>
        <p:spPr>
          <a:xfrm>
            <a:off x="4286248" y="1000108"/>
            <a:ext cx="2143140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400" dirty="0" smtClean="0"/>
              <a:t>교구실적</a:t>
            </a:r>
            <a:r>
              <a:rPr lang="en-US" altLang="ko-KR" sz="1400" dirty="0" smtClean="0"/>
              <a:t>:</a:t>
            </a:r>
            <a:endParaRPr lang="ko-KR" altLang="en-US" sz="1400" dirty="0"/>
          </a:p>
        </p:txBody>
      </p:sp>
      <p:sp>
        <p:nvSpPr>
          <p:cNvPr id="13" name="직사각형 12"/>
          <p:cNvSpPr/>
          <p:nvPr/>
        </p:nvSpPr>
        <p:spPr>
          <a:xfrm>
            <a:off x="6572264" y="1000108"/>
            <a:ext cx="228601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600" dirty="0" err="1" smtClean="0"/>
              <a:t>달성율</a:t>
            </a:r>
            <a:r>
              <a:rPr lang="en-US" altLang="ko-KR" sz="1600" dirty="0" smtClean="0"/>
              <a:t>:</a:t>
            </a:r>
            <a:endParaRPr lang="ko-KR" altLang="en-US" sz="1600" dirty="0"/>
          </a:p>
        </p:txBody>
      </p:sp>
      <p:sp>
        <p:nvSpPr>
          <p:cNvPr id="14" name="직사각형 13"/>
          <p:cNvSpPr/>
          <p:nvPr/>
        </p:nvSpPr>
        <p:spPr>
          <a:xfrm>
            <a:off x="285720" y="3571876"/>
            <a:ext cx="8572560" cy="114300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100" dirty="0" smtClean="0"/>
              <a:t>전략</a:t>
            </a:r>
            <a:r>
              <a:rPr lang="en-US" altLang="ko-KR" sz="1100" dirty="0" smtClean="0"/>
              <a:t>:</a:t>
            </a:r>
          </a:p>
          <a:p>
            <a:endParaRPr lang="en-US" altLang="ko-KR" sz="1000" dirty="0" smtClean="0"/>
          </a:p>
          <a:p>
            <a:endParaRPr lang="en-US" altLang="ko-KR" sz="1000" dirty="0" smtClean="0"/>
          </a:p>
          <a:p>
            <a:r>
              <a:rPr lang="en-US" altLang="ko-KR" sz="1000" dirty="0" smtClean="0"/>
              <a:t> </a:t>
            </a:r>
            <a:endParaRPr lang="en-US" altLang="ko-KR" sz="1100" dirty="0" smtClean="0"/>
          </a:p>
          <a:p>
            <a:endParaRPr lang="en-US" altLang="ko-KR" sz="1200" dirty="0" smtClean="0"/>
          </a:p>
          <a:p>
            <a:endParaRPr lang="ko-KR" altLang="en-US" sz="1200" dirty="0"/>
          </a:p>
        </p:txBody>
      </p:sp>
      <p:sp>
        <p:nvSpPr>
          <p:cNvPr id="16" name="직사각형 15"/>
          <p:cNvSpPr/>
          <p:nvPr/>
        </p:nvSpPr>
        <p:spPr>
          <a:xfrm>
            <a:off x="285720" y="1643050"/>
            <a:ext cx="8572560" cy="17859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200" dirty="0" smtClean="0"/>
              <a:t>환경분석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내부</a:t>
            </a:r>
            <a:r>
              <a:rPr lang="en-US" altLang="ko-KR" sz="1200" dirty="0" smtClean="0"/>
              <a:t>,</a:t>
            </a:r>
            <a:r>
              <a:rPr lang="ko-KR" altLang="en-US" sz="1200" dirty="0" smtClean="0"/>
              <a:t>외부</a:t>
            </a:r>
            <a:r>
              <a:rPr lang="en-US" altLang="ko-KR" sz="1200" dirty="0" smtClean="0"/>
              <a:t>):</a:t>
            </a:r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050" dirty="0" smtClean="0"/>
          </a:p>
          <a:p>
            <a:r>
              <a:rPr lang="en-US" altLang="ko-KR" sz="1050" dirty="0" smtClean="0"/>
              <a:t> </a:t>
            </a:r>
            <a:endParaRPr lang="en-US" altLang="ko-KR" sz="1200" dirty="0" smtClean="0"/>
          </a:p>
          <a:p>
            <a:endParaRPr lang="en-US" altLang="ko-KR" sz="1400" dirty="0" smtClean="0"/>
          </a:p>
          <a:p>
            <a:endParaRPr lang="ko-KR" alt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571504"/>
          </a:xfrm>
        </p:spPr>
        <p:txBody>
          <a:bodyPr>
            <a:normAutofit/>
          </a:bodyPr>
          <a:lstStyle/>
          <a:p>
            <a:r>
              <a:rPr lang="en-US" altLang="ko-KR" sz="2000" b="1" i="1" dirty="0" smtClean="0"/>
              <a:t>OO </a:t>
            </a:r>
            <a:r>
              <a:rPr lang="ko-KR" altLang="en-US" sz="2000" b="1" i="1" dirty="0" smtClean="0"/>
              <a:t>교구 </a:t>
            </a:r>
            <a:r>
              <a:rPr lang="en-US" altLang="ko-KR" sz="2000" b="1" i="1" dirty="0" smtClean="0"/>
              <a:t> </a:t>
            </a:r>
            <a:r>
              <a:rPr lang="ko-KR" altLang="en-US" sz="2000" b="1" i="1" dirty="0" smtClean="0"/>
              <a:t>핵심전략 및 실행결과 분석</a:t>
            </a:r>
            <a:r>
              <a:rPr lang="en-US" altLang="ko-KR" sz="2000" b="1" i="1" dirty="0" smtClean="0"/>
              <a:t>(1~9</a:t>
            </a:r>
            <a:r>
              <a:rPr lang="ko-KR" altLang="en-US" sz="2000" b="1" i="1" dirty="0" err="1" smtClean="0"/>
              <a:t>월누적</a:t>
            </a:r>
            <a:r>
              <a:rPr lang="en-US" altLang="ko-KR" sz="2000" b="1" i="1" dirty="0" smtClean="0"/>
              <a:t>)</a:t>
            </a:r>
            <a:endParaRPr lang="ko-KR" altLang="en-US" sz="2000" b="1" i="1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85720" y="1000108"/>
            <a:ext cx="1643074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b="1" i="1" dirty="0" smtClean="0"/>
              <a:t>헌금</a:t>
            </a:r>
            <a:endParaRPr lang="ko-KR" altLang="en-US" sz="2000" b="1" i="1" dirty="0"/>
          </a:p>
        </p:txBody>
      </p:sp>
      <p:sp>
        <p:nvSpPr>
          <p:cNvPr id="8" name="직사각형 7"/>
          <p:cNvSpPr/>
          <p:nvPr/>
        </p:nvSpPr>
        <p:spPr>
          <a:xfrm>
            <a:off x="285720" y="4929198"/>
            <a:ext cx="8572560" cy="150019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100" dirty="0" smtClean="0"/>
              <a:t>결과분석</a:t>
            </a:r>
            <a:r>
              <a:rPr lang="en-US" altLang="ko-KR" sz="1100" dirty="0" smtClean="0"/>
              <a:t>:</a:t>
            </a:r>
          </a:p>
          <a:p>
            <a:endParaRPr lang="en-US" altLang="ko-KR" sz="1100" dirty="0" smtClean="0"/>
          </a:p>
          <a:p>
            <a:endParaRPr lang="en-US" altLang="ko-KR" sz="1100" dirty="0" smtClean="0"/>
          </a:p>
          <a:p>
            <a:endParaRPr lang="en-US" altLang="ko-KR" sz="1200" dirty="0" smtClean="0"/>
          </a:p>
          <a:p>
            <a:endParaRPr lang="en-US" altLang="ko-KR" sz="1200" dirty="0"/>
          </a:p>
          <a:p>
            <a:endParaRPr lang="en-US" altLang="ko-KR" sz="1200" dirty="0" smtClean="0"/>
          </a:p>
          <a:p>
            <a:endParaRPr lang="ko-KR" altLang="en-US" sz="1200" dirty="0"/>
          </a:p>
        </p:txBody>
      </p:sp>
      <p:sp>
        <p:nvSpPr>
          <p:cNvPr id="11" name="직사각형 10"/>
          <p:cNvSpPr/>
          <p:nvPr/>
        </p:nvSpPr>
        <p:spPr>
          <a:xfrm>
            <a:off x="2071670" y="1000108"/>
            <a:ext cx="2071702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600" dirty="0" smtClean="0"/>
              <a:t>교구목표</a:t>
            </a:r>
            <a:r>
              <a:rPr lang="en-US" altLang="ko-KR" sz="1600" dirty="0" smtClean="0"/>
              <a:t>:</a:t>
            </a:r>
            <a:endParaRPr lang="ko-KR" altLang="en-US" sz="1600" dirty="0"/>
          </a:p>
        </p:txBody>
      </p:sp>
      <p:sp>
        <p:nvSpPr>
          <p:cNvPr id="12" name="직사각형 11"/>
          <p:cNvSpPr/>
          <p:nvPr/>
        </p:nvSpPr>
        <p:spPr>
          <a:xfrm>
            <a:off x="4286248" y="1000108"/>
            <a:ext cx="2143140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400" dirty="0" smtClean="0"/>
              <a:t>교구실적</a:t>
            </a:r>
            <a:r>
              <a:rPr lang="en-US" altLang="ko-KR" sz="1400" dirty="0" smtClean="0"/>
              <a:t>:</a:t>
            </a:r>
            <a:endParaRPr lang="ko-KR" altLang="en-US" sz="1400" dirty="0"/>
          </a:p>
        </p:txBody>
      </p:sp>
      <p:sp>
        <p:nvSpPr>
          <p:cNvPr id="13" name="직사각형 12"/>
          <p:cNvSpPr/>
          <p:nvPr/>
        </p:nvSpPr>
        <p:spPr>
          <a:xfrm>
            <a:off x="6572264" y="1000108"/>
            <a:ext cx="228601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600" dirty="0" err="1" smtClean="0"/>
              <a:t>달성율</a:t>
            </a:r>
            <a:r>
              <a:rPr lang="en-US" altLang="ko-KR" sz="1600" dirty="0" smtClean="0"/>
              <a:t>:</a:t>
            </a:r>
            <a:endParaRPr lang="ko-KR" altLang="en-US" sz="1600" dirty="0"/>
          </a:p>
        </p:txBody>
      </p:sp>
      <p:sp>
        <p:nvSpPr>
          <p:cNvPr id="14" name="직사각형 13"/>
          <p:cNvSpPr/>
          <p:nvPr/>
        </p:nvSpPr>
        <p:spPr>
          <a:xfrm>
            <a:off x="285720" y="3571876"/>
            <a:ext cx="8572560" cy="114300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100" dirty="0" smtClean="0"/>
              <a:t>전략</a:t>
            </a:r>
            <a:r>
              <a:rPr lang="en-US" altLang="ko-KR" sz="1100" dirty="0" smtClean="0"/>
              <a:t>:</a:t>
            </a:r>
          </a:p>
          <a:p>
            <a:endParaRPr lang="en-US" altLang="ko-KR" sz="1000" dirty="0" smtClean="0"/>
          </a:p>
          <a:p>
            <a:endParaRPr lang="en-US" altLang="ko-KR" sz="1000" dirty="0" smtClean="0"/>
          </a:p>
          <a:p>
            <a:r>
              <a:rPr lang="en-US" altLang="ko-KR" sz="1000" dirty="0" smtClean="0"/>
              <a:t> </a:t>
            </a:r>
            <a:endParaRPr lang="en-US" altLang="ko-KR" sz="1100" dirty="0" smtClean="0"/>
          </a:p>
          <a:p>
            <a:endParaRPr lang="en-US" altLang="ko-KR" sz="1200" dirty="0" smtClean="0"/>
          </a:p>
          <a:p>
            <a:endParaRPr lang="ko-KR" altLang="en-US" sz="1200" dirty="0"/>
          </a:p>
        </p:txBody>
      </p:sp>
      <p:sp>
        <p:nvSpPr>
          <p:cNvPr id="16" name="직사각형 15"/>
          <p:cNvSpPr/>
          <p:nvPr/>
        </p:nvSpPr>
        <p:spPr>
          <a:xfrm>
            <a:off x="285720" y="1643050"/>
            <a:ext cx="8572560" cy="17859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200" dirty="0" smtClean="0"/>
              <a:t>환경분석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내부</a:t>
            </a:r>
            <a:r>
              <a:rPr lang="en-US" altLang="ko-KR" sz="1200" dirty="0" smtClean="0"/>
              <a:t>,</a:t>
            </a:r>
            <a:r>
              <a:rPr lang="ko-KR" altLang="en-US" sz="1200" dirty="0" smtClean="0"/>
              <a:t>외부</a:t>
            </a:r>
            <a:r>
              <a:rPr lang="en-US" altLang="ko-KR" sz="1200" dirty="0" smtClean="0"/>
              <a:t>):</a:t>
            </a:r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050" dirty="0" smtClean="0"/>
          </a:p>
          <a:p>
            <a:r>
              <a:rPr lang="en-US" altLang="ko-KR" sz="1050" dirty="0" smtClean="0"/>
              <a:t> </a:t>
            </a:r>
            <a:endParaRPr lang="en-US" altLang="ko-KR" sz="1200" dirty="0" smtClean="0"/>
          </a:p>
          <a:p>
            <a:endParaRPr lang="en-US" altLang="ko-KR" sz="1400" dirty="0" smtClean="0"/>
          </a:p>
          <a:p>
            <a:endParaRPr lang="ko-KR" alt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571504"/>
          </a:xfrm>
        </p:spPr>
        <p:txBody>
          <a:bodyPr>
            <a:normAutofit/>
          </a:bodyPr>
          <a:lstStyle/>
          <a:p>
            <a:r>
              <a:rPr lang="en-US" altLang="ko-KR" sz="2000" b="1" i="1" dirty="0" smtClean="0"/>
              <a:t>OO </a:t>
            </a:r>
            <a:r>
              <a:rPr lang="ko-KR" altLang="en-US" sz="2000" b="1" i="1" dirty="0" smtClean="0"/>
              <a:t>교구 </a:t>
            </a:r>
            <a:r>
              <a:rPr lang="en-US" altLang="ko-KR" sz="2000" b="1" i="1" dirty="0" smtClean="0"/>
              <a:t> </a:t>
            </a:r>
            <a:r>
              <a:rPr lang="ko-KR" altLang="en-US" sz="2000" b="1" i="1" dirty="0" smtClean="0"/>
              <a:t>핵심전략 및 실행결과 분석</a:t>
            </a:r>
            <a:r>
              <a:rPr lang="en-US" altLang="ko-KR" sz="2000" b="1" i="1" dirty="0" smtClean="0"/>
              <a:t>(1~9</a:t>
            </a:r>
            <a:r>
              <a:rPr lang="ko-KR" altLang="en-US" sz="2000" b="1" i="1" dirty="0" err="1" smtClean="0"/>
              <a:t>월누적</a:t>
            </a:r>
            <a:r>
              <a:rPr lang="en-US" altLang="ko-KR" sz="2000" b="1" i="1" dirty="0" smtClean="0"/>
              <a:t>)</a:t>
            </a:r>
            <a:endParaRPr lang="ko-KR" altLang="en-US" sz="2000" b="1" i="1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85720" y="1000108"/>
            <a:ext cx="1643074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b="1" i="1" dirty="0" smtClean="0"/>
              <a:t>십일조</a:t>
            </a:r>
            <a:endParaRPr lang="ko-KR" altLang="en-US" sz="2000" b="1" i="1" dirty="0"/>
          </a:p>
        </p:txBody>
      </p:sp>
      <p:sp>
        <p:nvSpPr>
          <p:cNvPr id="8" name="직사각형 7"/>
          <p:cNvSpPr/>
          <p:nvPr/>
        </p:nvSpPr>
        <p:spPr>
          <a:xfrm>
            <a:off x="285720" y="4929198"/>
            <a:ext cx="8572560" cy="150019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100" dirty="0" smtClean="0"/>
              <a:t>결과분석</a:t>
            </a:r>
            <a:r>
              <a:rPr lang="en-US" altLang="ko-KR" sz="1100" dirty="0" smtClean="0"/>
              <a:t>:</a:t>
            </a:r>
          </a:p>
          <a:p>
            <a:endParaRPr lang="en-US" altLang="ko-KR" sz="1100" dirty="0" smtClean="0"/>
          </a:p>
          <a:p>
            <a:endParaRPr lang="en-US" altLang="ko-KR" sz="1100" dirty="0" smtClean="0"/>
          </a:p>
          <a:p>
            <a:endParaRPr lang="en-US" altLang="ko-KR" sz="1200" dirty="0" smtClean="0"/>
          </a:p>
          <a:p>
            <a:endParaRPr lang="en-US" altLang="ko-KR" sz="1200" dirty="0"/>
          </a:p>
          <a:p>
            <a:endParaRPr lang="en-US" altLang="ko-KR" sz="1200" dirty="0" smtClean="0"/>
          </a:p>
          <a:p>
            <a:endParaRPr lang="ko-KR" altLang="en-US" sz="1200" dirty="0"/>
          </a:p>
        </p:txBody>
      </p:sp>
      <p:sp>
        <p:nvSpPr>
          <p:cNvPr id="11" name="직사각형 10"/>
          <p:cNvSpPr/>
          <p:nvPr/>
        </p:nvSpPr>
        <p:spPr>
          <a:xfrm>
            <a:off x="2071670" y="1000108"/>
            <a:ext cx="2071702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600" dirty="0" smtClean="0"/>
              <a:t>교구목표</a:t>
            </a:r>
            <a:r>
              <a:rPr lang="en-US" altLang="ko-KR" sz="1600" dirty="0" smtClean="0"/>
              <a:t>:</a:t>
            </a:r>
            <a:endParaRPr lang="ko-KR" altLang="en-US" sz="1600" dirty="0"/>
          </a:p>
        </p:txBody>
      </p:sp>
      <p:sp>
        <p:nvSpPr>
          <p:cNvPr id="12" name="직사각형 11"/>
          <p:cNvSpPr/>
          <p:nvPr/>
        </p:nvSpPr>
        <p:spPr>
          <a:xfrm>
            <a:off x="4286248" y="1000108"/>
            <a:ext cx="2143140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400" dirty="0" smtClean="0"/>
              <a:t>교구실적</a:t>
            </a:r>
            <a:r>
              <a:rPr lang="en-US" altLang="ko-KR" sz="1400" dirty="0" smtClean="0"/>
              <a:t>:</a:t>
            </a:r>
            <a:endParaRPr lang="ko-KR" altLang="en-US" sz="1400" dirty="0"/>
          </a:p>
        </p:txBody>
      </p:sp>
      <p:sp>
        <p:nvSpPr>
          <p:cNvPr id="13" name="직사각형 12"/>
          <p:cNvSpPr/>
          <p:nvPr/>
        </p:nvSpPr>
        <p:spPr>
          <a:xfrm>
            <a:off x="6572264" y="1000108"/>
            <a:ext cx="228601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600" dirty="0" err="1" smtClean="0"/>
              <a:t>달성율</a:t>
            </a:r>
            <a:r>
              <a:rPr lang="en-US" altLang="ko-KR" sz="1600" dirty="0" smtClean="0"/>
              <a:t>:</a:t>
            </a:r>
            <a:endParaRPr lang="ko-KR" altLang="en-US" sz="1600" dirty="0"/>
          </a:p>
        </p:txBody>
      </p:sp>
      <p:sp>
        <p:nvSpPr>
          <p:cNvPr id="14" name="직사각형 13"/>
          <p:cNvSpPr/>
          <p:nvPr/>
        </p:nvSpPr>
        <p:spPr>
          <a:xfrm>
            <a:off x="285720" y="3571876"/>
            <a:ext cx="8572560" cy="114300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100" dirty="0" smtClean="0"/>
              <a:t>전략</a:t>
            </a:r>
            <a:r>
              <a:rPr lang="en-US" altLang="ko-KR" sz="1100" dirty="0" smtClean="0"/>
              <a:t>:</a:t>
            </a:r>
          </a:p>
          <a:p>
            <a:endParaRPr lang="en-US" altLang="ko-KR" sz="1000" dirty="0" smtClean="0"/>
          </a:p>
          <a:p>
            <a:endParaRPr lang="en-US" altLang="ko-KR" sz="1000" dirty="0" smtClean="0"/>
          </a:p>
          <a:p>
            <a:r>
              <a:rPr lang="en-US" altLang="ko-KR" sz="1000" dirty="0" smtClean="0"/>
              <a:t> </a:t>
            </a:r>
            <a:endParaRPr lang="en-US" altLang="ko-KR" sz="1100" dirty="0" smtClean="0"/>
          </a:p>
          <a:p>
            <a:endParaRPr lang="en-US" altLang="ko-KR" sz="1200" dirty="0" smtClean="0"/>
          </a:p>
          <a:p>
            <a:endParaRPr lang="ko-KR" altLang="en-US" sz="1200" dirty="0"/>
          </a:p>
        </p:txBody>
      </p:sp>
      <p:sp>
        <p:nvSpPr>
          <p:cNvPr id="16" name="직사각형 15"/>
          <p:cNvSpPr/>
          <p:nvPr/>
        </p:nvSpPr>
        <p:spPr>
          <a:xfrm>
            <a:off x="285720" y="1643050"/>
            <a:ext cx="8572560" cy="17859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200" dirty="0" smtClean="0"/>
              <a:t>환경분석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내부</a:t>
            </a:r>
            <a:r>
              <a:rPr lang="en-US" altLang="ko-KR" sz="1200" dirty="0" smtClean="0"/>
              <a:t>,</a:t>
            </a:r>
            <a:r>
              <a:rPr lang="ko-KR" altLang="en-US" sz="1200" dirty="0" smtClean="0"/>
              <a:t>외부</a:t>
            </a:r>
            <a:r>
              <a:rPr lang="en-US" altLang="ko-KR" sz="1200" dirty="0" smtClean="0"/>
              <a:t>):</a:t>
            </a:r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050" dirty="0" smtClean="0"/>
          </a:p>
          <a:p>
            <a:r>
              <a:rPr lang="en-US" altLang="ko-KR" sz="1050" dirty="0" smtClean="0"/>
              <a:t> </a:t>
            </a:r>
            <a:endParaRPr lang="en-US" altLang="ko-KR" sz="1200" dirty="0" smtClean="0"/>
          </a:p>
          <a:p>
            <a:endParaRPr lang="en-US" altLang="ko-KR" sz="1400" dirty="0" smtClean="0"/>
          </a:p>
          <a:p>
            <a:endParaRPr lang="ko-KR" alt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571504"/>
          </a:xfrm>
        </p:spPr>
        <p:txBody>
          <a:bodyPr>
            <a:normAutofit/>
          </a:bodyPr>
          <a:lstStyle/>
          <a:p>
            <a:r>
              <a:rPr lang="en-US" altLang="ko-KR" sz="2000" b="1" i="1" dirty="0" smtClean="0"/>
              <a:t>OO </a:t>
            </a:r>
            <a:r>
              <a:rPr lang="ko-KR" altLang="en-US" sz="2000" b="1" i="1" dirty="0" smtClean="0"/>
              <a:t>교구 </a:t>
            </a:r>
            <a:r>
              <a:rPr lang="en-US" altLang="ko-KR" sz="2000" b="1" i="1" dirty="0" smtClean="0"/>
              <a:t> </a:t>
            </a:r>
            <a:r>
              <a:rPr lang="ko-KR" altLang="en-US" sz="2000" b="1" i="1" dirty="0" smtClean="0"/>
              <a:t>핵심전략 및 실행결과 분석</a:t>
            </a:r>
            <a:r>
              <a:rPr lang="en-US" altLang="ko-KR" sz="2000" b="1" i="1" dirty="0" smtClean="0"/>
              <a:t>(1~9</a:t>
            </a:r>
            <a:r>
              <a:rPr lang="ko-KR" altLang="en-US" sz="2000" b="1" i="1" dirty="0" err="1" smtClean="0"/>
              <a:t>월누적</a:t>
            </a:r>
            <a:r>
              <a:rPr lang="en-US" altLang="ko-KR" sz="2000" b="1" i="1" dirty="0" smtClean="0"/>
              <a:t>)</a:t>
            </a:r>
            <a:endParaRPr lang="ko-KR" altLang="en-US" sz="2000" b="1" i="1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85720" y="1000108"/>
            <a:ext cx="1643074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b="1" i="1" dirty="0" err="1" smtClean="0"/>
              <a:t>천복궁</a:t>
            </a:r>
            <a:endParaRPr lang="ko-KR" altLang="en-US" sz="2000" b="1" i="1" dirty="0"/>
          </a:p>
        </p:txBody>
      </p:sp>
      <p:sp>
        <p:nvSpPr>
          <p:cNvPr id="8" name="직사각형 7"/>
          <p:cNvSpPr/>
          <p:nvPr/>
        </p:nvSpPr>
        <p:spPr>
          <a:xfrm>
            <a:off x="285720" y="4929198"/>
            <a:ext cx="8572560" cy="150019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100" dirty="0" smtClean="0"/>
              <a:t>결과분석</a:t>
            </a:r>
            <a:r>
              <a:rPr lang="en-US" altLang="ko-KR" sz="1100" dirty="0" smtClean="0"/>
              <a:t>:</a:t>
            </a:r>
          </a:p>
          <a:p>
            <a:endParaRPr lang="en-US" altLang="ko-KR" sz="1100" dirty="0" smtClean="0"/>
          </a:p>
          <a:p>
            <a:endParaRPr lang="en-US" altLang="ko-KR" sz="1100" dirty="0" smtClean="0"/>
          </a:p>
          <a:p>
            <a:endParaRPr lang="en-US" altLang="ko-KR" sz="1200" dirty="0" smtClean="0"/>
          </a:p>
          <a:p>
            <a:endParaRPr lang="en-US" altLang="ko-KR" sz="1200" dirty="0"/>
          </a:p>
          <a:p>
            <a:endParaRPr lang="en-US" altLang="ko-KR" sz="1200" dirty="0" smtClean="0"/>
          </a:p>
          <a:p>
            <a:endParaRPr lang="ko-KR" altLang="en-US" sz="1200" dirty="0"/>
          </a:p>
        </p:txBody>
      </p:sp>
      <p:sp>
        <p:nvSpPr>
          <p:cNvPr id="11" name="직사각형 10"/>
          <p:cNvSpPr/>
          <p:nvPr/>
        </p:nvSpPr>
        <p:spPr>
          <a:xfrm>
            <a:off x="2071670" y="1000108"/>
            <a:ext cx="2071702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600" dirty="0" smtClean="0"/>
              <a:t>교구목표</a:t>
            </a:r>
            <a:r>
              <a:rPr lang="en-US" altLang="ko-KR" sz="1600" dirty="0" smtClean="0"/>
              <a:t>:</a:t>
            </a:r>
            <a:endParaRPr lang="ko-KR" altLang="en-US" sz="1600" dirty="0"/>
          </a:p>
        </p:txBody>
      </p:sp>
      <p:sp>
        <p:nvSpPr>
          <p:cNvPr id="12" name="직사각형 11"/>
          <p:cNvSpPr/>
          <p:nvPr/>
        </p:nvSpPr>
        <p:spPr>
          <a:xfrm>
            <a:off x="4286248" y="1000108"/>
            <a:ext cx="2143140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400" dirty="0" smtClean="0"/>
              <a:t>교구실적</a:t>
            </a:r>
            <a:r>
              <a:rPr lang="en-US" altLang="ko-KR" sz="1400" dirty="0" smtClean="0"/>
              <a:t>:</a:t>
            </a:r>
            <a:endParaRPr lang="ko-KR" altLang="en-US" sz="1400" dirty="0"/>
          </a:p>
        </p:txBody>
      </p:sp>
      <p:sp>
        <p:nvSpPr>
          <p:cNvPr id="13" name="직사각형 12"/>
          <p:cNvSpPr/>
          <p:nvPr/>
        </p:nvSpPr>
        <p:spPr>
          <a:xfrm>
            <a:off x="6572264" y="1000108"/>
            <a:ext cx="228601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600" dirty="0" err="1" smtClean="0"/>
              <a:t>달성율</a:t>
            </a:r>
            <a:r>
              <a:rPr lang="en-US" altLang="ko-KR" sz="1600" dirty="0" smtClean="0"/>
              <a:t>:</a:t>
            </a:r>
            <a:endParaRPr lang="ko-KR" altLang="en-US" sz="1600" dirty="0"/>
          </a:p>
        </p:txBody>
      </p:sp>
      <p:sp>
        <p:nvSpPr>
          <p:cNvPr id="14" name="직사각형 13"/>
          <p:cNvSpPr/>
          <p:nvPr/>
        </p:nvSpPr>
        <p:spPr>
          <a:xfrm>
            <a:off x="285720" y="3571876"/>
            <a:ext cx="8572560" cy="114300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100" dirty="0" smtClean="0"/>
              <a:t>전략</a:t>
            </a:r>
            <a:r>
              <a:rPr lang="en-US" altLang="ko-KR" sz="1100" dirty="0" smtClean="0"/>
              <a:t>:</a:t>
            </a:r>
          </a:p>
          <a:p>
            <a:endParaRPr lang="en-US" altLang="ko-KR" sz="1000" dirty="0" smtClean="0"/>
          </a:p>
          <a:p>
            <a:endParaRPr lang="en-US" altLang="ko-KR" sz="1000" dirty="0" smtClean="0"/>
          </a:p>
          <a:p>
            <a:r>
              <a:rPr lang="en-US" altLang="ko-KR" sz="1000" dirty="0" smtClean="0"/>
              <a:t> </a:t>
            </a:r>
            <a:endParaRPr lang="en-US" altLang="ko-KR" sz="1100" dirty="0" smtClean="0"/>
          </a:p>
          <a:p>
            <a:endParaRPr lang="en-US" altLang="ko-KR" sz="1200" dirty="0" smtClean="0"/>
          </a:p>
          <a:p>
            <a:endParaRPr lang="ko-KR" altLang="en-US" sz="1200" dirty="0"/>
          </a:p>
        </p:txBody>
      </p:sp>
      <p:sp>
        <p:nvSpPr>
          <p:cNvPr id="16" name="직사각형 15"/>
          <p:cNvSpPr/>
          <p:nvPr/>
        </p:nvSpPr>
        <p:spPr>
          <a:xfrm>
            <a:off x="285720" y="1643050"/>
            <a:ext cx="8572560" cy="17859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200" dirty="0" smtClean="0"/>
              <a:t>환경분석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내부</a:t>
            </a:r>
            <a:r>
              <a:rPr lang="en-US" altLang="ko-KR" sz="1200" dirty="0" smtClean="0"/>
              <a:t>,</a:t>
            </a:r>
            <a:r>
              <a:rPr lang="ko-KR" altLang="en-US" sz="1200" dirty="0" smtClean="0"/>
              <a:t>외부</a:t>
            </a:r>
            <a:r>
              <a:rPr lang="en-US" altLang="ko-KR" sz="1200" dirty="0" smtClean="0"/>
              <a:t>):</a:t>
            </a:r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050" dirty="0" smtClean="0"/>
          </a:p>
          <a:p>
            <a:r>
              <a:rPr lang="en-US" altLang="ko-KR" sz="1050" dirty="0" smtClean="0"/>
              <a:t> </a:t>
            </a:r>
            <a:endParaRPr lang="en-US" altLang="ko-KR" sz="1200" dirty="0" smtClean="0"/>
          </a:p>
          <a:p>
            <a:endParaRPr lang="en-US" altLang="ko-KR" sz="1400" dirty="0" smtClean="0"/>
          </a:p>
          <a:p>
            <a:endParaRPr lang="ko-KR" alt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2"/>
          <p:cNvSpPr txBox="1">
            <a:spLocks noChangeArrowheads="1"/>
          </p:cNvSpPr>
          <p:nvPr/>
        </p:nvSpPr>
        <p:spPr bwMode="auto">
          <a:xfrm>
            <a:off x="0" y="0"/>
            <a:ext cx="242889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0000" rIns="90000">
            <a:spAutoFit/>
          </a:bodyPr>
          <a:lstStyle/>
          <a:p>
            <a:pPr algn="ctr"/>
            <a:r>
              <a:rPr lang="ko-KR" altLang="en-US" sz="1200" b="1" i="1" dirty="0" smtClean="0"/>
              <a:t>하나님의 참사랑을 상속받자</a:t>
            </a:r>
            <a:endParaRPr lang="en-US" altLang="ko-KR" sz="1200" b="1" i="1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F8F01-47C7-4716-8E87-36C743626B47}" type="slidenum">
              <a:rPr lang="ko-KR" altLang="en-US" smtClean="0"/>
              <a:pPr/>
              <a:t>2</a:t>
            </a:fld>
            <a:endParaRPr lang="ko-KR" altLang="en-US" dirty="0"/>
          </a:p>
        </p:txBody>
      </p:sp>
      <p:graphicFrame>
        <p:nvGraphicFramePr>
          <p:cNvPr id="6" name="차트 5"/>
          <p:cNvGraphicFramePr/>
          <p:nvPr/>
        </p:nvGraphicFramePr>
        <p:xfrm>
          <a:off x="142844" y="500042"/>
          <a:ext cx="8591549" cy="5500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9" name="직선 연결선 8"/>
          <p:cNvCxnSpPr/>
          <p:nvPr/>
        </p:nvCxnSpPr>
        <p:spPr>
          <a:xfrm>
            <a:off x="0" y="6000768"/>
            <a:ext cx="92869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0" y="6072206"/>
            <a:ext cx="8858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/>
              <a:t>&lt;</a:t>
            </a:r>
            <a:r>
              <a:rPr lang="ko-KR" altLang="en-US" sz="1200" dirty="0" smtClean="0"/>
              <a:t>주</a:t>
            </a:r>
            <a:r>
              <a:rPr lang="en-US" altLang="ko-KR" sz="1200" dirty="0" smtClean="0"/>
              <a:t>&gt; </a:t>
            </a:r>
            <a:endParaRPr lang="ko-KR" altLang="en-US" sz="1200" dirty="0"/>
          </a:p>
        </p:txBody>
      </p:sp>
      <p:cxnSp>
        <p:nvCxnSpPr>
          <p:cNvPr id="18" name="직선 연결선 17"/>
          <p:cNvCxnSpPr/>
          <p:nvPr/>
        </p:nvCxnSpPr>
        <p:spPr>
          <a:xfrm>
            <a:off x="285720" y="927082"/>
            <a:ext cx="714380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285720" y="641330"/>
            <a:ext cx="714380" cy="1588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500298" y="285728"/>
            <a:ext cx="4786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i="1" dirty="0" smtClean="0"/>
              <a:t>2009</a:t>
            </a:r>
            <a:r>
              <a:rPr lang="ko-KR" altLang="en-US" b="1" i="1" dirty="0" smtClean="0"/>
              <a:t>년</a:t>
            </a:r>
            <a:r>
              <a:rPr lang="en-US" altLang="ko-KR" b="1" i="1" dirty="0" smtClean="0"/>
              <a:t> OO</a:t>
            </a:r>
            <a:r>
              <a:rPr lang="ko-KR" altLang="en-US" b="1" i="1" dirty="0" smtClean="0"/>
              <a:t>교구 재적</a:t>
            </a:r>
            <a:r>
              <a:rPr lang="en-US" altLang="ko-KR" b="1" i="1" dirty="0" smtClean="0"/>
              <a:t>, </a:t>
            </a:r>
            <a:r>
              <a:rPr lang="ko-KR" altLang="en-US" b="1" i="1" dirty="0" smtClean="0"/>
              <a:t>예배 종합현황 그래프</a:t>
            </a:r>
            <a:endParaRPr lang="ko-KR" altLang="en-US" b="1" i="1" dirty="0"/>
          </a:p>
        </p:txBody>
      </p:sp>
      <p:pic>
        <p:nvPicPr>
          <p:cNvPr id="11" name="그림 10" descr="ㄴㄴ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5720" y="1214421"/>
            <a:ext cx="8501122" cy="4572033"/>
          </a:xfrm>
          <a:prstGeom prst="rect">
            <a:avLst/>
          </a:prstGeom>
        </p:spPr>
      </p:pic>
      <p:sp>
        <p:nvSpPr>
          <p:cNvPr id="12" name="직사각형 11"/>
          <p:cNvSpPr/>
          <p:nvPr/>
        </p:nvSpPr>
        <p:spPr>
          <a:xfrm rot="19805690">
            <a:off x="4013337" y="2795244"/>
            <a:ext cx="2214578" cy="64294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smtClean="0">
                <a:solidFill>
                  <a:srgbClr val="FF0000"/>
                </a:solidFill>
              </a:rPr>
              <a:t>샘플</a:t>
            </a:r>
            <a:endParaRPr lang="ko-KR" altLang="en-US" sz="360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14380"/>
          </a:xfrm>
        </p:spPr>
        <p:txBody>
          <a:bodyPr>
            <a:normAutofit/>
          </a:bodyPr>
          <a:lstStyle/>
          <a:p>
            <a:r>
              <a:rPr lang="en-US" altLang="ko-KR" sz="2800" b="1" i="1" dirty="0" smtClean="0"/>
              <a:t>2009 OO </a:t>
            </a:r>
            <a:r>
              <a:rPr lang="ko-KR" altLang="en-US" sz="2800" b="1" i="1" dirty="0" smtClean="0"/>
              <a:t>교구 </a:t>
            </a:r>
            <a:r>
              <a:rPr lang="en-US" altLang="ko-KR" sz="2800" b="1" i="1" dirty="0" smtClean="0"/>
              <a:t>KPI </a:t>
            </a:r>
            <a:r>
              <a:rPr lang="ko-KR" altLang="en-US" sz="2800" b="1" i="1" dirty="0" smtClean="0"/>
              <a:t>목표대비 </a:t>
            </a:r>
            <a:r>
              <a:rPr lang="ko-KR" altLang="en-US" sz="2800" b="1" i="1" dirty="0" err="1" smtClean="0"/>
              <a:t>달성율</a:t>
            </a:r>
            <a:r>
              <a:rPr lang="en-US" altLang="ko-KR" sz="2800" b="1" i="1" dirty="0" smtClean="0"/>
              <a:t>(</a:t>
            </a:r>
            <a:r>
              <a:rPr lang="ko-KR" altLang="en-US" sz="2800" b="1" i="1" dirty="0" smtClean="0"/>
              <a:t>성화</a:t>
            </a:r>
            <a:r>
              <a:rPr lang="en-US" altLang="ko-KR" sz="2800" b="1" i="1" dirty="0" smtClean="0"/>
              <a:t>)</a:t>
            </a:r>
            <a:endParaRPr lang="ko-KR" altLang="en-US" sz="2800" b="1" i="1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357154" y="1785926"/>
          <a:ext cx="8358250" cy="44291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0210"/>
                <a:gridCol w="1889690"/>
                <a:gridCol w="1817010"/>
                <a:gridCol w="1744329"/>
                <a:gridCol w="1817011"/>
              </a:tblGrid>
              <a:tr h="87012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i="1" dirty="0" smtClean="0"/>
                        <a:t>항목</a:t>
                      </a:r>
                      <a:endParaRPr lang="ko-KR" altLang="en-US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i="1" dirty="0" smtClean="0"/>
                        <a:t>전도</a:t>
                      </a:r>
                      <a:endParaRPr lang="ko-KR" altLang="en-US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i="1" dirty="0" smtClean="0"/>
                        <a:t>예배</a:t>
                      </a:r>
                      <a:endParaRPr lang="ko-KR" altLang="en-US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i="1" dirty="0" smtClean="0"/>
                        <a:t>십일조</a:t>
                      </a:r>
                      <a:endParaRPr lang="ko-KR" altLang="en-US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i="1" dirty="0" smtClean="0"/>
                        <a:t>교사 </a:t>
                      </a:r>
                      <a:r>
                        <a:rPr lang="ko-KR" altLang="en-US" i="1" dirty="0" err="1" smtClean="0"/>
                        <a:t>정착율</a:t>
                      </a:r>
                      <a:endParaRPr lang="ko-KR" altLang="en-US" i="1" dirty="0"/>
                    </a:p>
                  </a:txBody>
                  <a:tcPr anchor="ctr"/>
                </a:tc>
              </a:tr>
              <a:tr h="118634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목표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</a:tr>
              <a:tr h="118634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실적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</a:tr>
              <a:tr h="118634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달성율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571504"/>
          </a:xfrm>
        </p:spPr>
        <p:txBody>
          <a:bodyPr>
            <a:normAutofit/>
          </a:bodyPr>
          <a:lstStyle/>
          <a:p>
            <a:r>
              <a:rPr lang="en-US" altLang="ko-KR" sz="2000" b="1" i="1" dirty="0" smtClean="0"/>
              <a:t>OO </a:t>
            </a:r>
            <a:r>
              <a:rPr lang="ko-KR" altLang="en-US" sz="2000" b="1" i="1" dirty="0" smtClean="0"/>
              <a:t>교구 </a:t>
            </a:r>
            <a:r>
              <a:rPr lang="en-US" altLang="ko-KR" sz="2000" b="1" i="1" dirty="0" smtClean="0"/>
              <a:t> </a:t>
            </a:r>
            <a:r>
              <a:rPr lang="ko-KR" altLang="en-US" sz="2000" b="1" i="1" dirty="0" smtClean="0"/>
              <a:t>핵심전략 및 실행결과 분석</a:t>
            </a:r>
            <a:r>
              <a:rPr lang="en-US" altLang="ko-KR" sz="2000" b="1" i="1" dirty="0" smtClean="0"/>
              <a:t>(1~9</a:t>
            </a:r>
            <a:r>
              <a:rPr lang="ko-KR" altLang="en-US" sz="2000" b="1" i="1" dirty="0" err="1" smtClean="0"/>
              <a:t>월누적</a:t>
            </a:r>
            <a:r>
              <a:rPr lang="en-US" altLang="ko-KR" sz="2000" b="1" i="1" dirty="0" smtClean="0"/>
              <a:t>)-</a:t>
            </a:r>
            <a:r>
              <a:rPr lang="ko-KR" altLang="en-US" sz="2000" b="1" i="1" dirty="0" smtClean="0"/>
              <a:t>성화</a:t>
            </a:r>
            <a:endParaRPr lang="ko-KR" altLang="en-US" sz="2000" b="1" i="1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85720" y="1000108"/>
            <a:ext cx="1643074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b="1" i="1" dirty="0" smtClean="0"/>
              <a:t>전도</a:t>
            </a:r>
            <a:endParaRPr lang="ko-KR" altLang="en-US" sz="2000" b="1" i="1" dirty="0"/>
          </a:p>
        </p:txBody>
      </p:sp>
      <p:sp>
        <p:nvSpPr>
          <p:cNvPr id="8" name="직사각형 7"/>
          <p:cNvSpPr/>
          <p:nvPr/>
        </p:nvSpPr>
        <p:spPr>
          <a:xfrm>
            <a:off x="285720" y="4929198"/>
            <a:ext cx="8572560" cy="150019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100" dirty="0" smtClean="0"/>
              <a:t>결과분석</a:t>
            </a:r>
            <a:r>
              <a:rPr lang="en-US" altLang="ko-KR" sz="1100" dirty="0" smtClean="0"/>
              <a:t>:</a:t>
            </a:r>
          </a:p>
          <a:p>
            <a:endParaRPr lang="en-US" altLang="ko-KR" sz="1100" dirty="0" smtClean="0"/>
          </a:p>
          <a:p>
            <a:endParaRPr lang="en-US" altLang="ko-KR" sz="1100" dirty="0" smtClean="0"/>
          </a:p>
          <a:p>
            <a:endParaRPr lang="en-US" altLang="ko-KR" sz="1200" dirty="0" smtClean="0"/>
          </a:p>
          <a:p>
            <a:endParaRPr lang="en-US" altLang="ko-KR" sz="1200" dirty="0"/>
          </a:p>
          <a:p>
            <a:endParaRPr lang="en-US" altLang="ko-KR" sz="1200" dirty="0" smtClean="0"/>
          </a:p>
          <a:p>
            <a:endParaRPr lang="ko-KR" altLang="en-US" sz="1200" dirty="0"/>
          </a:p>
        </p:txBody>
      </p:sp>
      <p:sp>
        <p:nvSpPr>
          <p:cNvPr id="11" name="직사각형 10"/>
          <p:cNvSpPr/>
          <p:nvPr/>
        </p:nvSpPr>
        <p:spPr>
          <a:xfrm>
            <a:off x="2071670" y="1000108"/>
            <a:ext cx="2071702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600" dirty="0" smtClean="0"/>
              <a:t>교구목표</a:t>
            </a:r>
            <a:r>
              <a:rPr lang="en-US" altLang="ko-KR" sz="1600" dirty="0" smtClean="0"/>
              <a:t>:</a:t>
            </a:r>
            <a:endParaRPr lang="ko-KR" altLang="en-US" sz="1600" dirty="0"/>
          </a:p>
        </p:txBody>
      </p:sp>
      <p:sp>
        <p:nvSpPr>
          <p:cNvPr id="12" name="직사각형 11"/>
          <p:cNvSpPr/>
          <p:nvPr/>
        </p:nvSpPr>
        <p:spPr>
          <a:xfrm>
            <a:off x="4286248" y="1000108"/>
            <a:ext cx="2143140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400" dirty="0" smtClean="0"/>
              <a:t>교구실적</a:t>
            </a:r>
            <a:r>
              <a:rPr lang="en-US" altLang="ko-KR" sz="1400" dirty="0" smtClean="0"/>
              <a:t>:</a:t>
            </a:r>
            <a:endParaRPr lang="ko-KR" altLang="en-US" sz="1400" dirty="0"/>
          </a:p>
        </p:txBody>
      </p:sp>
      <p:sp>
        <p:nvSpPr>
          <p:cNvPr id="13" name="직사각형 12"/>
          <p:cNvSpPr/>
          <p:nvPr/>
        </p:nvSpPr>
        <p:spPr>
          <a:xfrm>
            <a:off x="6572264" y="1000108"/>
            <a:ext cx="228601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600" dirty="0" err="1" smtClean="0"/>
              <a:t>달성율</a:t>
            </a:r>
            <a:r>
              <a:rPr lang="en-US" altLang="ko-KR" sz="1600" dirty="0" smtClean="0"/>
              <a:t>:</a:t>
            </a:r>
            <a:endParaRPr lang="ko-KR" altLang="en-US" sz="1600" dirty="0"/>
          </a:p>
        </p:txBody>
      </p:sp>
      <p:sp>
        <p:nvSpPr>
          <p:cNvPr id="14" name="직사각형 13"/>
          <p:cNvSpPr/>
          <p:nvPr/>
        </p:nvSpPr>
        <p:spPr>
          <a:xfrm>
            <a:off x="285720" y="3571876"/>
            <a:ext cx="8572560" cy="114300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100" dirty="0" smtClean="0"/>
              <a:t>전략</a:t>
            </a:r>
            <a:r>
              <a:rPr lang="en-US" altLang="ko-KR" sz="1100" dirty="0" smtClean="0"/>
              <a:t>:</a:t>
            </a:r>
          </a:p>
          <a:p>
            <a:endParaRPr lang="en-US" altLang="ko-KR" sz="1000" dirty="0" smtClean="0"/>
          </a:p>
          <a:p>
            <a:endParaRPr lang="en-US" altLang="ko-KR" sz="1000" dirty="0" smtClean="0"/>
          </a:p>
          <a:p>
            <a:r>
              <a:rPr lang="en-US" altLang="ko-KR" sz="1000" dirty="0" smtClean="0"/>
              <a:t> </a:t>
            </a:r>
            <a:endParaRPr lang="en-US" altLang="ko-KR" sz="1100" dirty="0" smtClean="0"/>
          </a:p>
          <a:p>
            <a:endParaRPr lang="en-US" altLang="ko-KR" sz="1200" dirty="0" smtClean="0"/>
          </a:p>
          <a:p>
            <a:endParaRPr lang="ko-KR" altLang="en-US" sz="1200" dirty="0"/>
          </a:p>
        </p:txBody>
      </p:sp>
      <p:sp>
        <p:nvSpPr>
          <p:cNvPr id="16" name="직사각형 15"/>
          <p:cNvSpPr/>
          <p:nvPr/>
        </p:nvSpPr>
        <p:spPr>
          <a:xfrm>
            <a:off x="285720" y="1643050"/>
            <a:ext cx="8572560" cy="17859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200" dirty="0" smtClean="0"/>
              <a:t>환경분석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내부</a:t>
            </a:r>
            <a:r>
              <a:rPr lang="en-US" altLang="ko-KR" sz="1200" dirty="0" smtClean="0"/>
              <a:t>,</a:t>
            </a:r>
            <a:r>
              <a:rPr lang="ko-KR" altLang="en-US" sz="1200" dirty="0" smtClean="0"/>
              <a:t>외부</a:t>
            </a:r>
            <a:r>
              <a:rPr lang="en-US" altLang="ko-KR" sz="1200" dirty="0" smtClean="0"/>
              <a:t>):</a:t>
            </a:r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050" dirty="0" smtClean="0"/>
          </a:p>
          <a:p>
            <a:r>
              <a:rPr lang="en-US" altLang="ko-KR" sz="1050" dirty="0" smtClean="0"/>
              <a:t> </a:t>
            </a:r>
            <a:endParaRPr lang="en-US" altLang="ko-KR" sz="1200" dirty="0" smtClean="0"/>
          </a:p>
          <a:p>
            <a:endParaRPr lang="en-US" altLang="ko-KR" sz="1400" dirty="0" smtClean="0"/>
          </a:p>
          <a:p>
            <a:endParaRPr lang="ko-KR" altLang="en-US" sz="1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571504"/>
          </a:xfrm>
        </p:spPr>
        <p:txBody>
          <a:bodyPr>
            <a:normAutofit/>
          </a:bodyPr>
          <a:lstStyle/>
          <a:p>
            <a:r>
              <a:rPr lang="en-US" altLang="ko-KR" sz="2000" b="1" i="1" dirty="0" smtClean="0"/>
              <a:t>OO </a:t>
            </a:r>
            <a:r>
              <a:rPr lang="ko-KR" altLang="en-US" sz="2000" b="1" i="1" dirty="0" smtClean="0"/>
              <a:t>교구 </a:t>
            </a:r>
            <a:r>
              <a:rPr lang="en-US" altLang="ko-KR" sz="2000" b="1" i="1" dirty="0" smtClean="0"/>
              <a:t> </a:t>
            </a:r>
            <a:r>
              <a:rPr lang="ko-KR" altLang="en-US" sz="2000" b="1" i="1" dirty="0" smtClean="0"/>
              <a:t>핵심전략 및 실행결과 분석</a:t>
            </a:r>
            <a:r>
              <a:rPr lang="en-US" altLang="ko-KR" sz="2000" b="1" i="1" dirty="0" smtClean="0"/>
              <a:t>(1~9</a:t>
            </a:r>
            <a:r>
              <a:rPr lang="ko-KR" altLang="en-US" sz="2000" b="1" i="1" dirty="0" err="1" smtClean="0"/>
              <a:t>월누적</a:t>
            </a:r>
            <a:r>
              <a:rPr lang="en-US" altLang="ko-KR" sz="2000" b="1" i="1" dirty="0" smtClean="0"/>
              <a:t>)-</a:t>
            </a:r>
            <a:r>
              <a:rPr lang="ko-KR" altLang="en-US" sz="2000" b="1" i="1" dirty="0" smtClean="0"/>
              <a:t>성화</a:t>
            </a:r>
            <a:endParaRPr lang="ko-KR" altLang="en-US" sz="2000" b="1" i="1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85720" y="1000108"/>
            <a:ext cx="1643074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b="1" i="1" dirty="0" smtClean="0"/>
              <a:t>예배</a:t>
            </a:r>
            <a:endParaRPr lang="ko-KR" altLang="en-US" sz="2000" b="1" i="1" dirty="0"/>
          </a:p>
        </p:txBody>
      </p:sp>
      <p:sp>
        <p:nvSpPr>
          <p:cNvPr id="8" name="직사각형 7"/>
          <p:cNvSpPr/>
          <p:nvPr/>
        </p:nvSpPr>
        <p:spPr>
          <a:xfrm>
            <a:off x="285720" y="4929198"/>
            <a:ext cx="8572560" cy="150019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100" dirty="0" smtClean="0"/>
              <a:t>결과분석</a:t>
            </a:r>
            <a:r>
              <a:rPr lang="en-US" altLang="ko-KR" sz="1100" dirty="0" smtClean="0"/>
              <a:t>:</a:t>
            </a:r>
          </a:p>
          <a:p>
            <a:endParaRPr lang="en-US" altLang="ko-KR" sz="1100" dirty="0" smtClean="0"/>
          </a:p>
          <a:p>
            <a:endParaRPr lang="en-US" altLang="ko-KR" sz="1100" dirty="0" smtClean="0"/>
          </a:p>
          <a:p>
            <a:endParaRPr lang="en-US" altLang="ko-KR" sz="1200" dirty="0" smtClean="0"/>
          </a:p>
          <a:p>
            <a:endParaRPr lang="en-US" altLang="ko-KR" sz="1200" dirty="0"/>
          </a:p>
          <a:p>
            <a:endParaRPr lang="en-US" altLang="ko-KR" sz="1200" dirty="0" smtClean="0"/>
          </a:p>
          <a:p>
            <a:endParaRPr lang="ko-KR" altLang="en-US" sz="1200" dirty="0"/>
          </a:p>
        </p:txBody>
      </p:sp>
      <p:sp>
        <p:nvSpPr>
          <p:cNvPr id="11" name="직사각형 10"/>
          <p:cNvSpPr/>
          <p:nvPr/>
        </p:nvSpPr>
        <p:spPr>
          <a:xfrm>
            <a:off x="2071670" y="1000108"/>
            <a:ext cx="2071702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600" dirty="0" smtClean="0"/>
              <a:t>교구목표</a:t>
            </a:r>
            <a:r>
              <a:rPr lang="en-US" altLang="ko-KR" sz="1600" dirty="0" smtClean="0"/>
              <a:t>:</a:t>
            </a:r>
            <a:endParaRPr lang="ko-KR" altLang="en-US" sz="1600" dirty="0"/>
          </a:p>
        </p:txBody>
      </p:sp>
      <p:sp>
        <p:nvSpPr>
          <p:cNvPr id="12" name="직사각형 11"/>
          <p:cNvSpPr/>
          <p:nvPr/>
        </p:nvSpPr>
        <p:spPr>
          <a:xfrm>
            <a:off x="4286248" y="1000108"/>
            <a:ext cx="2143140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400" dirty="0" smtClean="0"/>
              <a:t>교구실적</a:t>
            </a:r>
            <a:r>
              <a:rPr lang="en-US" altLang="ko-KR" sz="1400" dirty="0" smtClean="0"/>
              <a:t>:</a:t>
            </a:r>
            <a:endParaRPr lang="ko-KR" altLang="en-US" sz="1400" dirty="0"/>
          </a:p>
        </p:txBody>
      </p:sp>
      <p:sp>
        <p:nvSpPr>
          <p:cNvPr id="13" name="직사각형 12"/>
          <p:cNvSpPr/>
          <p:nvPr/>
        </p:nvSpPr>
        <p:spPr>
          <a:xfrm>
            <a:off x="6572264" y="1000108"/>
            <a:ext cx="228601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600" dirty="0" err="1" smtClean="0"/>
              <a:t>달성율</a:t>
            </a:r>
            <a:r>
              <a:rPr lang="en-US" altLang="ko-KR" sz="1600" dirty="0" smtClean="0"/>
              <a:t>:</a:t>
            </a:r>
            <a:endParaRPr lang="ko-KR" altLang="en-US" sz="1600" dirty="0"/>
          </a:p>
        </p:txBody>
      </p:sp>
      <p:sp>
        <p:nvSpPr>
          <p:cNvPr id="14" name="직사각형 13"/>
          <p:cNvSpPr/>
          <p:nvPr/>
        </p:nvSpPr>
        <p:spPr>
          <a:xfrm>
            <a:off x="285720" y="3571876"/>
            <a:ext cx="8572560" cy="114300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100" dirty="0" smtClean="0"/>
              <a:t>전략</a:t>
            </a:r>
            <a:r>
              <a:rPr lang="en-US" altLang="ko-KR" sz="1100" dirty="0" smtClean="0"/>
              <a:t>:</a:t>
            </a:r>
          </a:p>
          <a:p>
            <a:endParaRPr lang="en-US" altLang="ko-KR" sz="1000" dirty="0" smtClean="0"/>
          </a:p>
          <a:p>
            <a:endParaRPr lang="en-US" altLang="ko-KR" sz="1000" dirty="0" smtClean="0"/>
          </a:p>
          <a:p>
            <a:r>
              <a:rPr lang="en-US" altLang="ko-KR" sz="1000" dirty="0" smtClean="0"/>
              <a:t> </a:t>
            </a:r>
            <a:endParaRPr lang="en-US" altLang="ko-KR" sz="1100" dirty="0" smtClean="0"/>
          </a:p>
          <a:p>
            <a:endParaRPr lang="en-US" altLang="ko-KR" sz="1200" dirty="0" smtClean="0"/>
          </a:p>
          <a:p>
            <a:endParaRPr lang="ko-KR" altLang="en-US" sz="1200" dirty="0"/>
          </a:p>
        </p:txBody>
      </p:sp>
      <p:sp>
        <p:nvSpPr>
          <p:cNvPr id="16" name="직사각형 15"/>
          <p:cNvSpPr/>
          <p:nvPr/>
        </p:nvSpPr>
        <p:spPr>
          <a:xfrm>
            <a:off x="285720" y="1643050"/>
            <a:ext cx="8572560" cy="17859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200" dirty="0" smtClean="0"/>
              <a:t>환경분석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내부</a:t>
            </a:r>
            <a:r>
              <a:rPr lang="en-US" altLang="ko-KR" sz="1200" dirty="0" smtClean="0"/>
              <a:t>,</a:t>
            </a:r>
            <a:r>
              <a:rPr lang="ko-KR" altLang="en-US" sz="1200" dirty="0" smtClean="0"/>
              <a:t>외부</a:t>
            </a:r>
            <a:r>
              <a:rPr lang="en-US" altLang="ko-KR" sz="1200" dirty="0" smtClean="0"/>
              <a:t>):</a:t>
            </a:r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050" dirty="0" smtClean="0"/>
          </a:p>
          <a:p>
            <a:r>
              <a:rPr lang="en-US" altLang="ko-KR" sz="1050" dirty="0" smtClean="0"/>
              <a:t> </a:t>
            </a:r>
            <a:endParaRPr lang="en-US" altLang="ko-KR" sz="1200" dirty="0" smtClean="0"/>
          </a:p>
          <a:p>
            <a:endParaRPr lang="en-US" altLang="ko-KR" sz="1400" dirty="0" smtClean="0"/>
          </a:p>
          <a:p>
            <a:endParaRPr lang="ko-KR" altLang="en-US" sz="1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571504"/>
          </a:xfrm>
        </p:spPr>
        <p:txBody>
          <a:bodyPr>
            <a:normAutofit/>
          </a:bodyPr>
          <a:lstStyle/>
          <a:p>
            <a:r>
              <a:rPr lang="en-US" altLang="ko-KR" sz="2000" b="1" i="1" dirty="0" smtClean="0"/>
              <a:t>OO </a:t>
            </a:r>
            <a:r>
              <a:rPr lang="ko-KR" altLang="en-US" sz="2000" b="1" i="1" dirty="0" smtClean="0"/>
              <a:t>교구 </a:t>
            </a:r>
            <a:r>
              <a:rPr lang="en-US" altLang="ko-KR" sz="2000" b="1" i="1" dirty="0" smtClean="0"/>
              <a:t> </a:t>
            </a:r>
            <a:r>
              <a:rPr lang="ko-KR" altLang="en-US" sz="2000" b="1" i="1" dirty="0" smtClean="0"/>
              <a:t>핵심전략 및 실행결과 분석</a:t>
            </a:r>
            <a:r>
              <a:rPr lang="en-US" altLang="ko-KR" sz="2000" b="1" i="1" dirty="0" smtClean="0"/>
              <a:t>(1~9</a:t>
            </a:r>
            <a:r>
              <a:rPr lang="ko-KR" altLang="en-US" sz="2000" b="1" i="1" dirty="0" err="1" smtClean="0"/>
              <a:t>월누적</a:t>
            </a:r>
            <a:r>
              <a:rPr lang="en-US" altLang="ko-KR" sz="2000" b="1" i="1" dirty="0" smtClean="0"/>
              <a:t>)-</a:t>
            </a:r>
            <a:r>
              <a:rPr lang="ko-KR" altLang="en-US" sz="2000" b="1" i="1" dirty="0" smtClean="0"/>
              <a:t>성화</a:t>
            </a:r>
            <a:endParaRPr lang="ko-KR" altLang="en-US" sz="2000" b="1" i="1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85720" y="1000108"/>
            <a:ext cx="1643074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b="1" i="1" dirty="0" smtClean="0"/>
              <a:t>십일조</a:t>
            </a:r>
            <a:endParaRPr lang="ko-KR" altLang="en-US" sz="2000" b="1" i="1" dirty="0"/>
          </a:p>
        </p:txBody>
      </p:sp>
      <p:sp>
        <p:nvSpPr>
          <p:cNvPr id="8" name="직사각형 7"/>
          <p:cNvSpPr/>
          <p:nvPr/>
        </p:nvSpPr>
        <p:spPr>
          <a:xfrm>
            <a:off x="285720" y="4929198"/>
            <a:ext cx="8572560" cy="150019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100" dirty="0" smtClean="0"/>
              <a:t>결과분석</a:t>
            </a:r>
            <a:r>
              <a:rPr lang="en-US" altLang="ko-KR" sz="1100" dirty="0" smtClean="0"/>
              <a:t>:</a:t>
            </a:r>
          </a:p>
          <a:p>
            <a:endParaRPr lang="en-US" altLang="ko-KR" sz="1100" dirty="0" smtClean="0"/>
          </a:p>
          <a:p>
            <a:endParaRPr lang="en-US" altLang="ko-KR" sz="1100" dirty="0" smtClean="0"/>
          </a:p>
          <a:p>
            <a:endParaRPr lang="en-US" altLang="ko-KR" sz="1200" dirty="0" smtClean="0"/>
          </a:p>
          <a:p>
            <a:endParaRPr lang="en-US" altLang="ko-KR" sz="1200" dirty="0"/>
          </a:p>
          <a:p>
            <a:endParaRPr lang="en-US" altLang="ko-KR" sz="1200" dirty="0" smtClean="0"/>
          </a:p>
          <a:p>
            <a:endParaRPr lang="ko-KR" altLang="en-US" sz="1200" dirty="0"/>
          </a:p>
        </p:txBody>
      </p:sp>
      <p:sp>
        <p:nvSpPr>
          <p:cNvPr id="11" name="직사각형 10"/>
          <p:cNvSpPr/>
          <p:nvPr/>
        </p:nvSpPr>
        <p:spPr>
          <a:xfrm>
            <a:off x="2071670" y="1000108"/>
            <a:ext cx="2071702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600" dirty="0" smtClean="0"/>
              <a:t>교구목표</a:t>
            </a:r>
            <a:r>
              <a:rPr lang="en-US" altLang="ko-KR" sz="1600" dirty="0" smtClean="0"/>
              <a:t>:</a:t>
            </a:r>
            <a:endParaRPr lang="ko-KR" altLang="en-US" sz="1600" dirty="0"/>
          </a:p>
        </p:txBody>
      </p:sp>
      <p:sp>
        <p:nvSpPr>
          <p:cNvPr id="12" name="직사각형 11"/>
          <p:cNvSpPr/>
          <p:nvPr/>
        </p:nvSpPr>
        <p:spPr>
          <a:xfrm>
            <a:off x="4286248" y="1000108"/>
            <a:ext cx="2143140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400" dirty="0" smtClean="0"/>
              <a:t>교구실적</a:t>
            </a:r>
            <a:r>
              <a:rPr lang="en-US" altLang="ko-KR" sz="1400" dirty="0" smtClean="0"/>
              <a:t>:</a:t>
            </a:r>
            <a:endParaRPr lang="ko-KR" altLang="en-US" sz="1400" dirty="0"/>
          </a:p>
        </p:txBody>
      </p:sp>
      <p:sp>
        <p:nvSpPr>
          <p:cNvPr id="13" name="직사각형 12"/>
          <p:cNvSpPr/>
          <p:nvPr/>
        </p:nvSpPr>
        <p:spPr>
          <a:xfrm>
            <a:off x="6572264" y="1000108"/>
            <a:ext cx="228601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600" dirty="0" err="1" smtClean="0"/>
              <a:t>달성율</a:t>
            </a:r>
            <a:r>
              <a:rPr lang="en-US" altLang="ko-KR" sz="1600" dirty="0" smtClean="0"/>
              <a:t>:</a:t>
            </a:r>
            <a:endParaRPr lang="ko-KR" altLang="en-US" sz="1600" dirty="0"/>
          </a:p>
        </p:txBody>
      </p:sp>
      <p:sp>
        <p:nvSpPr>
          <p:cNvPr id="14" name="직사각형 13"/>
          <p:cNvSpPr/>
          <p:nvPr/>
        </p:nvSpPr>
        <p:spPr>
          <a:xfrm>
            <a:off x="285720" y="3571876"/>
            <a:ext cx="8572560" cy="114300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100" dirty="0" smtClean="0"/>
              <a:t>전략</a:t>
            </a:r>
            <a:r>
              <a:rPr lang="en-US" altLang="ko-KR" sz="1100" dirty="0" smtClean="0"/>
              <a:t>:</a:t>
            </a:r>
          </a:p>
          <a:p>
            <a:endParaRPr lang="en-US" altLang="ko-KR" sz="1000" dirty="0" smtClean="0"/>
          </a:p>
          <a:p>
            <a:endParaRPr lang="en-US" altLang="ko-KR" sz="1000" dirty="0" smtClean="0"/>
          </a:p>
          <a:p>
            <a:r>
              <a:rPr lang="en-US" altLang="ko-KR" sz="1000" dirty="0" smtClean="0"/>
              <a:t> </a:t>
            </a:r>
            <a:endParaRPr lang="en-US" altLang="ko-KR" sz="1100" dirty="0" smtClean="0"/>
          </a:p>
          <a:p>
            <a:endParaRPr lang="en-US" altLang="ko-KR" sz="1200" dirty="0" smtClean="0"/>
          </a:p>
          <a:p>
            <a:endParaRPr lang="ko-KR" altLang="en-US" sz="1200" dirty="0"/>
          </a:p>
        </p:txBody>
      </p:sp>
      <p:sp>
        <p:nvSpPr>
          <p:cNvPr id="16" name="직사각형 15"/>
          <p:cNvSpPr/>
          <p:nvPr/>
        </p:nvSpPr>
        <p:spPr>
          <a:xfrm>
            <a:off x="285720" y="1643050"/>
            <a:ext cx="8572560" cy="17859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200" dirty="0" smtClean="0"/>
              <a:t>환경분석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내부</a:t>
            </a:r>
            <a:r>
              <a:rPr lang="en-US" altLang="ko-KR" sz="1200" dirty="0" smtClean="0"/>
              <a:t>,</a:t>
            </a:r>
            <a:r>
              <a:rPr lang="ko-KR" altLang="en-US" sz="1200" dirty="0" smtClean="0"/>
              <a:t>외부</a:t>
            </a:r>
            <a:r>
              <a:rPr lang="en-US" altLang="ko-KR" sz="1200" dirty="0" smtClean="0"/>
              <a:t>):</a:t>
            </a:r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050" dirty="0" smtClean="0"/>
          </a:p>
          <a:p>
            <a:r>
              <a:rPr lang="en-US" altLang="ko-KR" sz="1050" dirty="0" smtClean="0"/>
              <a:t> </a:t>
            </a:r>
            <a:endParaRPr lang="en-US" altLang="ko-KR" sz="1200" dirty="0" smtClean="0"/>
          </a:p>
          <a:p>
            <a:endParaRPr lang="en-US" altLang="ko-KR" sz="1400" dirty="0" smtClean="0"/>
          </a:p>
          <a:p>
            <a:endParaRPr lang="ko-KR" altLang="en-US" sz="14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571504"/>
          </a:xfrm>
        </p:spPr>
        <p:txBody>
          <a:bodyPr>
            <a:normAutofit/>
          </a:bodyPr>
          <a:lstStyle/>
          <a:p>
            <a:r>
              <a:rPr lang="en-US" altLang="ko-KR" sz="2000" b="1" i="1" dirty="0" smtClean="0"/>
              <a:t>OO </a:t>
            </a:r>
            <a:r>
              <a:rPr lang="ko-KR" altLang="en-US" sz="2000" b="1" i="1" dirty="0" smtClean="0"/>
              <a:t>교구 </a:t>
            </a:r>
            <a:r>
              <a:rPr lang="en-US" altLang="ko-KR" sz="2000" b="1" i="1" dirty="0" smtClean="0"/>
              <a:t> </a:t>
            </a:r>
            <a:r>
              <a:rPr lang="ko-KR" altLang="en-US" sz="2000" b="1" i="1" dirty="0" smtClean="0"/>
              <a:t>핵심전략 및 실행결과 분석</a:t>
            </a:r>
            <a:r>
              <a:rPr lang="en-US" altLang="ko-KR" sz="2000" b="1" i="1" dirty="0" smtClean="0"/>
              <a:t>(1~9</a:t>
            </a:r>
            <a:r>
              <a:rPr lang="ko-KR" altLang="en-US" sz="2000" b="1" i="1" dirty="0" err="1" smtClean="0"/>
              <a:t>월누적</a:t>
            </a:r>
            <a:r>
              <a:rPr lang="en-US" altLang="ko-KR" sz="2000" b="1" i="1" dirty="0" smtClean="0"/>
              <a:t>)-</a:t>
            </a:r>
            <a:r>
              <a:rPr lang="ko-KR" altLang="en-US" sz="2000" b="1" i="1" dirty="0" smtClean="0"/>
              <a:t>성화</a:t>
            </a:r>
            <a:endParaRPr lang="ko-KR" altLang="en-US" sz="2000" b="1" i="1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285720" y="1000108"/>
            <a:ext cx="1643074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2000" b="1" i="1" dirty="0" smtClean="0"/>
              <a:t>교사정착</a:t>
            </a:r>
            <a:endParaRPr lang="ko-KR" altLang="en-US" sz="2000" b="1" i="1" dirty="0"/>
          </a:p>
        </p:txBody>
      </p:sp>
      <p:sp>
        <p:nvSpPr>
          <p:cNvPr id="8" name="직사각형 7"/>
          <p:cNvSpPr/>
          <p:nvPr/>
        </p:nvSpPr>
        <p:spPr>
          <a:xfrm>
            <a:off x="285720" y="4929198"/>
            <a:ext cx="8572560" cy="150019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100" dirty="0" smtClean="0"/>
              <a:t>결과분석</a:t>
            </a:r>
            <a:r>
              <a:rPr lang="en-US" altLang="ko-KR" sz="1100" dirty="0" smtClean="0"/>
              <a:t>:</a:t>
            </a:r>
          </a:p>
          <a:p>
            <a:endParaRPr lang="en-US" altLang="ko-KR" sz="1100" dirty="0" smtClean="0"/>
          </a:p>
          <a:p>
            <a:endParaRPr lang="en-US" altLang="ko-KR" sz="1100" dirty="0" smtClean="0"/>
          </a:p>
          <a:p>
            <a:endParaRPr lang="en-US" altLang="ko-KR" sz="1200" dirty="0" smtClean="0"/>
          </a:p>
          <a:p>
            <a:endParaRPr lang="en-US" altLang="ko-KR" sz="1200" dirty="0"/>
          </a:p>
          <a:p>
            <a:endParaRPr lang="en-US" altLang="ko-KR" sz="1200" dirty="0" smtClean="0"/>
          </a:p>
          <a:p>
            <a:endParaRPr lang="ko-KR" altLang="en-US" sz="1200" dirty="0"/>
          </a:p>
        </p:txBody>
      </p:sp>
      <p:sp>
        <p:nvSpPr>
          <p:cNvPr id="11" name="직사각형 10"/>
          <p:cNvSpPr/>
          <p:nvPr/>
        </p:nvSpPr>
        <p:spPr>
          <a:xfrm>
            <a:off x="2071670" y="1000108"/>
            <a:ext cx="2071702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600" dirty="0" smtClean="0"/>
              <a:t>교구목표</a:t>
            </a:r>
            <a:r>
              <a:rPr lang="en-US" altLang="ko-KR" sz="1600" dirty="0" smtClean="0"/>
              <a:t>:</a:t>
            </a:r>
            <a:endParaRPr lang="ko-KR" altLang="en-US" sz="1600" dirty="0"/>
          </a:p>
        </p:txBody>
      </p:sp>
      <p:sp>
        <p:nvSpPr>
          <p:cNvPr id="12" name="직사각형 11"/>
          <p:cNvSpPr/>
          <p:nvPr/>
        </p:nvSpPr>
        <p:spPr>
          <a:xfrm>
            <a:off x="4286248" y="1000108"/>
            <a:ext cx="2143140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400" dirty="0" smtClean="0"/>
              <a:t>교구실적</a:t>
            </a:r>
            <a:r>
              <a:rPr lang="en-US" altLang="ko-KR" sz="1400" dirty="0" smtClean="0"/>
              <a:t>:</a:t>
            </a:r>
            <a:endParaRPr lang="ko-KR" altLang="en-US" sz="1400" dirty="0"/>
          </a:p>
        </p:txBody>
      </p:sp>
      <p:sp>
        <p:nvSpPr>
          <p:cNvPr id="13" name="직사각형 12"/>
          <p:cNvSpPr/>
          <p:nvPr/>
        </p:nvSpPr>
        <p:spPr>
          <a:xfrm>
            <a:off x="6572264" y="1000108"/>
            <a:ext cx="2286016" cy="4286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600" dirty="0" err="1" smtClean="0"/>
              <a:t>달성율</a:t>
            </a:r>
            <a:r>
              <a:rPr lang="en-US" altLang="ko-KR" sz="1600" dirty="0" smtClean="0"/>
              <a:t>:</a:t>
            </a:r>
            <a:endParaRPr lang="ko-KR" altLang="en-US" sz="1600" dirty="0"/>
          </a:p>
        </p:txBody>
      </p:sp>
      <p:sp>
        <p:nvSpPr>
          <p:cNvPr id="14" name="직사각형 13"/>
          <p:cNvSpPr/>
          <p:nvPr/>
        </p:nvSpPr>
        <p:spPr>
          <a:xfrm>
            <a:off x="285720" y="3571876"/>
            <a:ext cx="8572560" cy="114300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100" dirty="0" smtClean="0"/>
              <a:t>전략</a:t>
            </a:r>
            <a:r>
              <a:rPr lang="en-US" altLang="ko-KR" sz="1100" dirty="0" smtClean="0"/>
              <a:t>:</a:t>
            </a:r>
          </a:p>
          <a:p>
            <a:endParaRPr lang="en-US" altLang="ko-KR" sz="1000" dirty="0" smtClean="0"/>
          </a:p>
          <a:p>
            <a:endParaRPr lang="en-US" altLang="ko-KR" sz="1000" dirty="0" smtClean="0"/>
          </a:p>
          <a:p>
            <a:r>
              <a:rPr lang="en-US" altLang="ko-KR" sz="1000" dirty="0" smtClean="0"/>
              <a:t> </a:t>
            </a:r>
            <a:endParaRPr lang="en-US" altLang="ko-KR" sz="1100" dirty="0" smtClean="0"/>
          </a:p>
          <a:p>
            <a:endParaRPr lang="en-US" altLang="ko-KR" sz="1200" dirty="0" smtClean="0"/>
          </a:p>
          <a:p>
            <a:endParaRPr lang="ko-KR" altLang="en-US" sz="1200" dirty="0"/>
          </a:p>
        </p:txBody>
      </p:sp>
      <p:sp>
        <p:nvSpPr>
          <p:cNvPr id="16" name="직사각형 15"/>
          <p:cNvSpPr/>
          <p:nvPr/>
        </p:nvSpPr>
        <p:spPr>
          <a:xfrm>
            <a:off x="285720" y="1643050"/>
            <a:ext cx="8572560" cy="178595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sz="1200" dirty="0" smtClean="0"/>
              <a:t>환경분석</a:t>
            </a:r>
            <a:r>
              <a:rPr lang="en-US" altLang="ko-KR" sz="1200" dirty="0" smtClean="0"/>
              <a:t>(</a:t>
            </a:r>
            <a:r>
              <a:rPr lang="ko-KR" altLang="en-US" sz="1200" dirty="0" smtClean="0"/>
              <a:t>내부</a:t>
            </a:r>
            <a:r>
              <a:rPr lang="en-US" altLang="ko-KR" sz="1200" dirty="0" smtClean="0"/>
              <a:t>,</a:t>
            </a:r>
            <a:r>
              <a:rPr lang="ko-KR" altLang="en-US" sz="1200" dirty="0" smtClean="0"/>
              <a:t>외부</a:t>
            </a:r>
            <a:r>
              <a:rPr lang="en-US" altLang="ko-KR" sz="1200" dirty="0" smtClean="0"/>
              <a:t>):</a:t>
            </a:r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050" dirty="0" smtClean="0"/>
          </a:p>
          <a:p>
            <a:r>
              <a:rPr lang="en-US" altLang="ko-KR" sz="1050" dirty="0" smtClean="0"/>
              <a:t> </a:t>
            </a:r>
            <a:endParaRPr lang="en-US" altLang="ko-KR" sz="1200" dirty="0" smtClean="0"/>
          </a:p>
          <a:p>
            <a:endParaRPr lang="en-US" altLang="ko-KR" sz="1400" dirty="0" smtClean="0"/>
          </a:p>
          <a:p>
            <a:endParaRPr lang="ko-KR" altLang="en-US" sz="14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en-US" altLang="ko-KR" sz="2400" b="1" i="1" dirty="0" smtClean="0"/>
              <a:t>OO</a:t>
            </a:r>
            <a:r>
              <a:rPr lang="ko-KR" altLang="en-US" sz="2400" b="1" i="1" dirty="0" smtClean="0"/>
              <a:t>교구 </a:t>
            </a:r>
            <a:r>
              <a:rPr lang="en-US" altLang="ko-KR" sz="2400" b="1" i="1" dirty="0" smtClean="0"/>
              <a:t>KPI </a:t>
            </a:r>
            <a:r>
              <a:rPr lang="ko-KR" altLang="en-US" sz="2400" b="1" i="1" dirty="0" smtClean="0"/>
              <a:t>우수교회 성과분석</a:t>
            </a:r>
            <a:r>
              <a:rPr lang="en-US" altLang="ko-KR" sz="2400" b="1" i="1" dirty="0" smtClean="0"/>
              <a:t>(1~9</a:t>
            </a:r>
            <a:r>
              <a:rPr lang="ko-KR" altLang="en-US" sz="2400" b="1" i="1" dirty="0" smtClean="0"/>
              <a:t>월</a:t>
            </a:r>
            <a:r>
              <a:rPr lang="en-US" altLang="ko-KR" sz="2400" b="1" i="1" dirty="0" smtClean="0"/>
              <a:t>)</a:t>
            </a:r>
            <a:endParaRPr lang="ko-KR" altLang="en-US" sz="2400" b="1" i="1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214282" y="1071546"/>
            <a:ext cx="2286016" cy="4286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i="1" dirty="0" err="1" smtClean="0"/>
              <a:t>교회명</a:t>
            </a:r>
            <a:r>
              <a:rPr lang="en-US" altLang="ko-KR" i="1" dirty="0" smtClean="0"/>
              <a:t>: </a:t>
            </a:r>
            <a:endParaRPr lang="ko-KR" altLang="en-US" i="1" dirty="0"/>
          </a:p>
        </p:txBody>
      </p:sp>
      <p:sp>
        <p:nvSpPr>
          <p:cNvPr id="6" name="직사각형 5"/>
          <p:cNvSpPr/>
          <p:nvPr/>
        </p:nvSpPr>
        <p:spPr>
          <a:xfrm>
            <a:off x="2714612" y="1071546"/>
            <a:ext cx="2500330" cy="4286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ko-KR" i="1" smtClean="0"/>
              <a:t>KPI </a:t>
            </a:r>
            <a:r>
              <a:rPr lang="ko-KR" altLang="en-US" i="1" dirty="0" smtClean="0"/>
              <a:t>순위</a:t>
            </a:r>
            <a:r>
              <a:rPr lang="en-US" altLang="ko-KR" i="1" dirty="0" smtClean="0"/>
              <a:t>: </a:t>
            </a:r>
            <a:endParaRPr lang="ko-KR" altLang="en-US" i="1" dirty="0"/>
          </a:p>
        </p:txBody>
      </p:sp>
      <p:sp>
        <p:nvSpPr>
          <p:cNvPr id="7" name="직사각형 6"/>
          <p:cNvSpPr/>
          <p:nvPr/>
        </p:nvSpPr>
        <p:spPr>
          <a:xfrm>
            <a:off x="5429256" y="1071546"/>
            <a:ext cx="3500462" cy="4286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o-KR" altLang="en-US" i="1" dirty="0" smtClean="0"/>
              <a:t>우수항목</a:t>
            </a:r>
            <a:r>
              <a:rPr lang="en-US" altLang="ko-KR" i="1" dirty="0" smtClean="0"/>
              <a:t>: </a:t>
            </a:r>
            <a:endParaRPr lang="ko-KR" altLang="en-US" i="1" dirty="0"/>
          </a:p>
        </p:txBody>
      </p:sp>
      <p:graphicFrame>
        <p:nvGraphicFramePr>
          <p:cNvPr id="10" name="표 9"/>
          <p:cNvGraphicFramePr>
            <a:graphicFrameLocks noGrp="1"/>
          </p:cNvGraphicFramePr>
          <p:nvPr/>
        </p:nvGraphicFramePr>
        <p:xfrm>
          <a:off x="214282" y="2071678"/>
          <a:ext cx="8001056" cy="1357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0132"/>
                <a:gridCol w="1000132"/>
                <a:gridCol w="1000132"/>
                <a:gridCol w="1000132"/>
                <a:gridCol w="1000132"/>
                <a:gridCol w="1000132"/>
                <a:gridCol w="1000132"/>
                <a:gridCol w="1000132"/>
              </a:tblGrid>
              <a:tr h="39796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i="1" dirty="0" smtClean="0"/>
                        <a:t>항목</a:t>
                      </a:r>
                      <a:endParaRPr lang="ko-KR" altLang="en-US" sz="1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i="1" dirty="0" smtClean="0"/>
                        <a:t>전도</a:t>
                      </a:r>
                      <a:endParaRPr lang="ko-KR" altLang="en-US" sz="1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i="1" dirty="0" smtClean="0"/>
                        <a:t>예배</a:t>
                      </a:r>
                      <a:endParaRPr lang="ko-KR" altLang="en-US" sz="1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i="1" dirty="0" smtClean="0"/>
                        <a:t>축복</a:t>
                      </a:r>
                      <a:endParaRPr lang="ko-KR" altLang="en-US" sz="1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i="1" dirty="0" err="1" smtClean="0"/>
                        <a:t>홈그룹</a:t>
                      </a:r>
                      <a:endParaRPr lang="ko-KR" altLang="en-US" sz="1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i="1" dirty="0" smtClean="0"/>
                        <a:t>헌금</a:t>
                      </a:r>
                      <a:endParaRPr lang="ko-KR" altLang="en-US" sz="1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i="1" dirty="0" smtClean="0"/>
                        <a:t>십일조</a:t>
                      </a:r>
                      <a:endParaRPr lang="ko-KR" altLang="en-US" sz="1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i="1" dirty="0" err="1" smtClean="0"/>
                        <a:t>천복궁</a:t>
                      </a:r>
                      <a:endParaRPr lang="ko-KR" altLang="en-US" sz="1200" i="1" dirty="0"/>
                    </a:p>
                  </a:txBody>
                  <a:tcPr anchor="ctr"/>
                </a:tc>
              </a:tr>
              <a:tr h="31978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목표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</a:tr>
              <a:tr h="31978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실적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</a:tr>
              <a:tr h="31978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err="1" smtClean="0"/>
                        <a:t>달성율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12" name="표 11"/>
          <p:cNvGraphicFramePr>
            <a:graphicFrameLocks noGrp="1"/>
          </p:cNvGraphicFramePr>
          <p:nvPr/>
        </p:nvGraphicFramePr>
        <p:xfrm>
          <a:off x="214282" y="4071942"/>
          <a:ext cx="4572032" cy="1357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6936"/>
                <a:gridCol w="850610"/>
                <a:gridCol w="816405"/>
                <a:gridCol w="878026"/>
                <a:gridCol w="1070055"/>
              </a:tblGrid>
              <a:tr h="41692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i="1" dirty="0" smtClean="0"/>
                        <a:t>항목</a:t>
                      </a:r>
                      <a:endParaRPr lang="ko-KR" altLang="en-US" sz="11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i="1" dirty="0" smtClean="0"/>
                        <a:t>전도</a:t>
                      </a:r>
                      <a:endParaRPr lang="ko-KR" altLang="en-US" sz="105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i="1" dirty="0" smtClean="0"/>
                        <a:t>예배</a:t>
                      </a:r>
                      <a:endParaRPr lang="ko-KR" altLang="en-US" sz="105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i="1" dirty="0" smtClean="0"/>
                        <a:t>십일조</a:t>
                      </a:r>
                      <a:endParaRPr lang="ko-KR" altLang="en-US" sz="105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50" i="1" dirty="0" smtClean="0"/>
                        <a:t>교사 정착</a:t>
                      </a:r>
                      <a:endParaRPr lang="ko-KR" altLang="en-US" sz="1050" i="1" dirty="0"/>
                    </a:p>
                  </a:txBody>
                  <a:tcPr anchor="ctr"/>
                </a:tc>
              </a:tr>
              <a:tr h="26173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목표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/>
                </a:tc>
              </a:tr>
              <a:tr h="26173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/>
                        <a:t>실적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/>
                </a:tc>
              </a:tr>
              <a:tr h="41692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err="1" smtClean="0"/>
                        <a:t>달성율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214282" y="1643050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성인</a:t>
            </a:r>
            <a:endParaRPr lang="ko-KR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85720" y="3643314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성화</a:t>
            </a:r>
            <a:endParaRPr lang="ko-KR" alt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내용 개체 틀 4"/>
          <p:cNvGraphicFramePr>
            <a:graphicFrameLocks noGrp="1"/>
          </p:cNvGraphicFramePr>
          <p:nvPr>
            <p:ph idx="1"/>
          </p:nvPr>
        </p:nvGraphicFramePr>
        <p:xfrm>
          <a:off x="457200" y="1000107"/>
          <a:ext cx="8229600" cy="5353721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257280"/>
                <a:gridCol w="1643074"/>
                <a:gridCol w="1643074"/>
                <a:gridCol w="1843086"/>
                <a:gridCol w="1843086"/>
              </a:tblGrid>
              <a:tr h="332107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구분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내부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외부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33210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강점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약점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기회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위협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21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전도</a:t>
                      </a:r>
                      <a:endParaRPr lang="en-US" altLang="ko-KR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21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예배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21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축복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21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홈그룹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511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헌금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511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십일조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511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천복궁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텍스트 개체 틀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제목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571504"/>
          </a:xfrm>
        </p:spPr>
        <p:txBody>
          <a:bodyPr>
            <a:normAutofit/>
          </a:bodyPr>
          <a:lstStyle/>
          <a:p>
            <a:r>
              <a:rPr lang="en-US" altLang="ko-KR" sz="2000" b="1" i="1" dirty="0" smtClean="0"/>
              <a:t>OO </a:t>
            </a:r>
            <a:r>
              <a:rPr lang="ko-KR" altLang="en-US" sz="2000" b="1" i="1" dirty="0" smtClean="0"/>
              <a:t>교구 </a:t>
            </a:r>
            <a:r>
              <a:rPr lang="en-US" altLang="ko-KR" sz="2000" b="1" i="1" dirty="0" smtClean="0"/>
              <a:t> KPI </a:t>
            </a:r>
            <a:r>
              <a:rPr lang="ko-KR" altLang="en-US" sz="2000" b="1" i="1" dirty="0" smtClean="0"/>
              <a:t>우수 교회 환경분석</a:t>
            </a:r>
            <a:endParaRPr lang="ko-KR" altLang="en-US" sz="2000" b="1" i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내용 개체 틀 4"/>
          <p:cNvGraphicFramePr>
            <a:graphicFrameLocks noGrp="1"/>
          </p:cNvGraphicFramePr>
          <p:nvPr>
            <p:ph idx="1"/>
          </p:nvPr>
        </p:nvGraphicFramePr>
        <p:xfrm>
          <a:off x="457200" y="1000107"/>
          <a:ext cx="8229600" cy="5122268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257280"/>
                <a:gridCol w="6972320"/>
              </a:tblGrid>
              <a:tr h="50006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구분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전 </a:t>
                      </a:r>
                      <a:r>
                        <a:rPr lang="ko-KR" altLang="en-US" dirty="0" err="1" smtClean="0"/>
                        <a:t>략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21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전도</a:t>
                      </a:r>
                      <a:endParaRPr lang="en-US" altLang="ko-KR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21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예배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21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축복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21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홈그룹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511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헌금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511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십일조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511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천복궁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텍스트 개체 틀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제목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571504"/>
          </a:xfrm>
        </p:spPr>
        <p:txBody>
          <a:bodyPr>
            <a:normAutofit/>
          </a:bodyPr>
          <a:lstStyle/>
          <a:p>
            <a:r>
              <a:rPr lang="en-US" altLang="ko-KR" sz="2000" b="1" i="1" dirty="0" smtClean="0"/>
              <a:t>OO </a:t>
            </a:r>
            <a:r>
              <a:rPr lang="ko-KR" altLang="en-US" sz="2000" b="1" i="1" dirty="0" smtClean="0"/>
              <a:t>교구 </a:t>
            </a:r>
            <a:r>
              <a:rPr lang="en-US" altLang="ko-KR" sz="2000" b="1" i="1" dirty="0" smtClean="0"/>
              <a:t> KPI </a:t>
            </a:r>
            <a:r>
              <a:rPr lang="ko-KR" altLang="en-US" sz="2000" b="1" i="1" dirty="0" smtClean="0"/>
              <a:t>우수 교회 전략분석</a:t>
            </a:r>
            <a:endParaRPr lang="ko-KR" altLang="en-US" sz="2000" b="1" i="1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내용 개체 틀 4"/>
          <p:cNvGraphicFramePr>
            <a:graphicFrameLocks noGrp="1"/>
          </p:cNvGraphicFramePr>
          <p:nvPr>
            <p:ph idx="1"/>
          </p:nvPr>
        </p:nvGraphicFramePr>
        <p:xfrm>
          <a:off x="457200" y="1000107"/>
          <a:ext cx="8229600" cy="5122268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257280"/>
                <a:gridCol w="6972320"/>
              </a:tblGrid>
              <a:tr h="50006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구분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실행결과 분석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21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전도</a:t>
                      </a:r>
                      <a:endParaRPr lang="en-US" altLang="ko-KR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21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예배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21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축복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421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홈그룹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511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헌금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511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십일조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511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천복궁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텍스트 개체 틀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제목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571504"/>
          </a:xfrm>
        </p:spPr>
        <p:txBody>
          <a:bodyPr>
            <a:normAutofit/>
          </a:bodyPr>
          <a:lstStyle/>
          <a:p>
            <a:r>
              <a:rPr lang="en-US" altLang="ko-KR" sz="2000" b="1" i="1" dirty="0" smtClean="0"/>
              <a:t>OO </a:t>
            </a:r>
            <a:r>
              <a:rPr lang="ko-KR" altLang="en-US" sz="2000" b="1" i="1" dirty="0" smtClean="0"/>
              <a:t>교구 </a:t>
            </a:r>
            <a:r>
              <a:rPr lang="en-US" altLang="ko-KR" sz="2000" b="1" i="1" dirty="0" smtClean="0"/>
              <a:t> KPI </a:t>
            </a:r>
            <a:r>
              <a:rPr lang="ko-KR" altLang="en-US" sz="2000" b="1" i="1" dirty="0" smtClean="0"/>
              <a:t>우수 교회 실행결과 분석</a:t>
            </a:r>
            <a:endParaRPr lang="ko-KR" altLang="en-US" sz="2000" b="1" i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내용 개체 틀 4"/>
          <p:cNvGraphicFramePr>
            <a:graphicFrameLocks noGrp="1"/>
          </p:cNvGraphicFramePr>
          <p:nvPr>
            <p:ph idx="1"/>
          </p:nvPr>
        </p:nvGraphicFramePr>
        <p:xfrm>
          <a:off x="457200" y="1000107"/>
          <a:ext cx="8229600" cy="4000528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257280"/>
                <a:gridCol w="1643074"/>
                <a:gridCol w="1643074"/>
                <a:gridCol w="1843086"/>
                <a:gridCol w="1843086"/>
              </a:tblGrid>
              <a:tr h="434171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구분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내부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외부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434171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강점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약점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기회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위협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844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전도</a:t>
                      </a:r>
                      <a:endParaRPr lang="en-US" altLang="ko-KR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844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예배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764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십일조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77646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교사정착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텍스트 개체 틀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제목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571504"/>
          </a:xfrm>
        </p:spPr>
        <p:txBody>
          <a:bodyPr>
            <a:normAutofit/>
          </a:bodyPr>
          <a:lstStyle/>
          <a:p>
            <a:r>
              <a:rPr lang="en-US" altLang="ko-KR" sz="2000" b="1" i="1" dirty="0" smtClean="0"/>
              <a:t>OO </a:t>
            </a:r>
            <a:r>
              <a:rPr lang="ko-KR" altLang="en-US" sz="2000" b="1" i="1" dirty="0" smtClean="0"/>
              <a:t>교구 </a:t>
            </a:r>
            <a:r>
              <a:rPr lang="en-US" altLang="ko-KR" sz="2000" b="1" i="1" dirty="0" smtClean="0"/>
              <a:t> KPI </a:t>
            </a:r>
            <a:r>
              <a:rPr lang="ko-KR" altLang="en-US" sz="2000" b="1" i="1" dirty="0" smtClean="0"/>
              <a:t>우수 교회 환경분석 </a:t>
            </a:r>
            <a:r>
              <a:rPr lang="en-US" altLang="ko-KR" sz="2000" b="1" i="1" dirty="0" smtClean="0"/>
              <a:t>-  </a:t>
            </a:r>
            <a:r>
              <a:rPr lang="ko-KR" altLang="en-US" sz="2000" b="1" i="1" dirty="0" smtClean="0"/>
              <a:t>성화</a:t>
            </a:r>
            <a:endParaRPr lang="ko-KR" altLang="en-US" sz="2000" b="1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2"/>
          <p:cNvSpPr txBox="1">
            <a:spLocks noChangeArrowheads="1"/>
          </p:cNvSpPr>
          <p:nvPr/>
        </p:nvSpPr>
        <p:spPr bwMode="auto">
          <a:xfrm>
            <a:off x="0" y="0"/>
            <a:ext cx="242889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0000" rIns="90000">
            <a:spAutoFit/>
          </a:bodyPr>
          <a:lstStyle/>
          <a:p>
            <a:pPr algn="ctr"/>
            <a:r>
              <a:rPr lang="ko-KR" altLang="en-US" sz="1200" b="1" i="1" dirty="0" smtClean="0"/>
              <a:t>하나님의 참사랑을 상속받자</a:t>
            </a:r>
            <a:endParaRPr lang="en-US" altLang="ko-KR" sz="1200" b="1" i="1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F8F01-47C7-4716-8E87-36C743626B47}" type="slidenum">
              <a:rPr lang="ko-KR" altLang="en-US" smtClean="0"/>
              <a:pPr/>
              <a:t>3</a:t>
            </a:fld>
            <a:endParaRPr lang="ko-KR" altLang="en-US" dirty="0"/>
          </a:p>
        </p:txBody>
      </p:sp>
      <p:graphicFrame>
        <p:nvGraphicFramePr>
          <p:cNvPr id="6" name="차트 5"/>
          <p:cNvGraphicFramePr/>
          <p:nvPr/>
        </p:nvGraphicFramePr>
        <p:xfrm>
          <a:off x="142844" y="500042"/>
          <a:ext cx="8591549" cy="55007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9" name="직선 연결선 8"/>
          <p:cNvCxnSpPr/>
          <p:nvPr/>
        </p:nvCxnSpPr>
        <p:spPr>
          <a:xfrm>
            <a:off x="0" y="6000768"/>
            <a:ext cx="92869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0" y="6072206"/>
            <a:ext cx="88582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/>
              <a:t>&lt;</a:t>
            </a:r>
            <a:r>
              <a:rPr lang="ko-KR" altLang="en-US" sz="1200" dirty="0" smtClean="0"/>
              <a:t>주</a:t>
            </a:r>
            <a:r>
              <a:rPr lang="en-US" altLang="ko-KR" sz="1200" dirty="0" smtClean="0"/>
              <a:t>&gt; </a:t>
            </a:r>
            <a:endParaRPr lang="ko-KR" altLang="en-US" sz="1200" dirty="0"/>
          </a:p>
        </p:txBody>
      </p:sp>
      <p:pic>
        <p:nvPicPr>
          <p:cNvPr id="11" name="그림 10" descr="ㄴㅋ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1920" y="785794"/>
            <a:ext cx="8522046" cy="4857784"/>
          </a:xfrm>
          <a:prstGeom prst="rect">
            <a:avLst/>
          </a:prstGeom>
        </p:spPr>
      </p:pic>
      <p:sp>
        <p:nvSpPr>
          <p:cNvPr id="13" name="직사각형 12"/>
          <p:cNvSpPr/>
          <p:nvPr/>
        </p:nvSpPr>
        <p:spPr>
          <a:xfrm rot="19805690">
            <a:off x="4013337" y="2795244"/>
            <a:ext cx="2214578" cy="64294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dirty="0" smtClean="0">
                <a:solidFill>
                  <a:srgbClr val="FF0000"/>
                </a:solidFill>
              </a:rPr>
              <a:t>샘플</a:t>
            </a:r>
            <a:endParaRPr lang="ko-KR" altLang="en-US" sz="36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00298" y="285728"/>
            <a:ext cx="4786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i="1" dirty="0" smtClean="0"/>
              <a:t>2009</a:t>
            </a:r>
            <a:r>
              <a:rPr lang="ko-KR" altLang="en-US" b="1" i="1" dirty="0" smtClean="0"/>
              <a:t>년</a:t>
            </a:r>
            <a:r>
              <a:rPr lang="en-US" altLang="ko-KR" b="1" i="1" dirty="0" smtClean="0"/>
              <a:t> OO</a:t>
            </a:r>
            <a:r>
              <a:rPr lang="ko-KR" altLang="en-US" b="1" i="1" dirty="0" smtClean="0"/>
              <a:t>교구 헌금 종합현황 그래프</a:t>
            </a:r>
            <a:endParaRPr lang="ko-KR" altLang="en-US" b="1" i="1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내용 개체 틀 4"/>
          <p:cNvGraphicFramePr>
            <a:graphicFrameLocks noGrp="1"/>
          </p:cNvGraphicFramePr>
          <p:nvPr>
            <p:ph idx="1"/>
          </p:nvPr>
        </p:nvGraphicFramePr>
        <p:xfrm>
          <a:off x="457200" y="1000107"/>
          <a:ext cx="8229600" cy="4000528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257280"/>
                <a:gridCol w="6972320"/>
              </a:tblGrid>
              <a:tr h="80451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구분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전략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451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전도</a:t>
                      </a:r>
                      <a:endParaRPr lang="en-US" altLang="ko-KR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451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예배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349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십일조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349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교사정착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텍스트 개체 틀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제목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571504"/>
          </a:xfrm>
        </p:spPr>
        <p:txBody>
          <a:bodyPr>
            <a:normAutofit/>
          </a:bodyPr>
          <a:lstStyle/>
          <a:p>
            <a:r>
              <a:rPr lang="en-US" altLang="ko-KR" sz="2000" b="1" i="1" dirty="0" smtClean="0"/>
              <a:t>OO </a:t>
            </a:r>
            <a:r>
              <a:rPr lang="ko-KR" altLang="en-US" sz="2000" b="1" i="1" dirty="0" smtClean="0"/>
              <a:t>교구 </a:t>
            </a:r>
            <a:r>
              <a:rPr lang="en-US" altLang="ko-KR" sz="2000" b="1" i="1" dirty="0" smtClean="0"/>
              <a:t> KPI </a:t>
            </a:r>
            <a:r>
              <a:rPr lang="ko-KR" altLang="en-US" sz="2000" b="1" i="1" dirty="0" smtClean="0"/>
              <a:t>우수 교회 전략분석 </a:t>
            </a:r>
            <a:r>
              <a:rPr lang="en-US" altLang="ko-KR" sz="2000" b="1" i="1" dirty="0" smtClean="0"/>
              <a:t>-  </a:t>
            </a:r>
            <a:r>
              <a:rPr lang="ko-KR" altLang="en-US" sz="2000" b="1" i="1" dirty="0" smtClean="0"/>
              <a:t>성화</a:t>
            </a:r>
            <a:endParaRPr lang="ko-KR" altLang="en-US" sz="2000" b="1" i="1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내용 개체 틀 4"/>
          <p:cNvGraphicFramePr>
            <a:graphicFrameLocks noGrp="1"/>
          </p:cNvGraphicFramePr>
          <p:nvPr>
            <p:ph idx="1"/>
          </p:nvPr>
        </p:nvGraphicFramePr>
        <p:xfrm>
          <a:off x="457200" y="1000107"/>
          <a:ext cx="8229600" cy="4000528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257280"/>
                <a:gridCol w="6972320"/>
              </a:tblGrid>
              <a:tr h="80451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구분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실행결과 분석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451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전도</a:t>
                      </a:r>
                      <a:endParaRPr lang="en-US" altLang="ko-KR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451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예배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349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십일조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349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교사정착</a:t>
                      </a:r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텍스트 개체 틀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제목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571504"/>
          </a:xfrm>
        </p:spPr>
        <p:txBody>
          <a:bodyPr>
            <a:normAutofit/>
          </a:bodyPr>
          <a:lstStyle/>
          <a:p>
            <a:r>
              <a:rPr lang="en-US" altLang="ko-KR" sz="2000" b="1" i="1" dirty="0" smtClean="0"/>
              <a:t>OO </a:t>
            </a:r>
            <a:r>
              <a:rPr lang="ko-KR" altLang="en-US" sz="2000" b="1" i="1" dirty="0" smtClean="0"/>
              <a:t>교구 </a:t>
            </a:r>
            <a:r>
              <a:rPr lang="en-US" altLang="ko-KR" sz="2000" b="1" i="1" dirty="0" smtClean="0"/>
              <a:t> KPI </a:t>
            </a:r>
            <a:r>
              <a:rPr lang="ko-KR" altLang="en-US" sz="2000" b="1" i="1" dirty="0" smtClean="0"/>
              <a:t>우수 교회 실행결과분석 </a:t>
            </a:r>
            <a:r>
              <a:rPr lang="en-US" altLang="ko-KR" sz="2000" b="1" i="1" dirty="0" smtClean="0"/>
              <a:t>-  </a:t>
            </a:r>
            <a:r>
              <a:rPr lang="ko-KR" altLang="en-US" sz="2000" b="1" i="1" dirty="0" smtClean="0"/>
              <a:t>성화</a:t>
            </a:r>
            <a:endParaRPr lang="ko-KR" altLang="en-US" sz="2000" b="1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14380"/>
          </a:xfrm>
        </p:spPr>
        <p:txBody>
          <a:bodyPr>
            <a:normAutofit/>
          </a:bodyPr>
          <a:lstStyle/>
          <a:p>
            <a:r>
              <a:rPr lang="en-US" altLang="ko-KR" sz="2800" b="1" i="1" dirty="0" smtClean="0"/>
              <a:t>2009 OO </a:t>
            </a:r>
            <a:r>
              <a:rPr lang="ko-KR" altLang="en-US" sz="2800" b="1" i="1" dirty="0" smtClean="0"/>
              <a:t>교구 </a:t>
            </a:r>
            <a:r>
              <a:rPr lang="en-US" altLang="ko-KR" sz="2800" b="1" i="1" dirty="0" smtClean="0"/>
              <a:t>KPI </a:t>
            </a:r>
            <a:r>
              <a:rPr lang="ko-KR" altLang="en-US" sz="2800" b="1" i="1" dirty="0" smtClean="0"/>
              <a:t>종합현황</a:t>
            </a:r>
            <a:endParaRPr lang="ko-KR" altLang="en-US" sz="2800" b="1" i="1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357154" y="1785926"/>
          <a:ext cx="8358248" cy="4357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4781"/>
                <a:gridCol w="1044781"/>
                <a:gridCol w="1044781"/>
                <a:gridCol w="1044781"/>
                <a:gridCol w="1044781"/>
                <a:gridCol w="1044781"/>
                <a:gridCol w="1044781"/>
                <a:gridCol w="1044781"/>
              </a:tblGrid>
              <a:tr h="834704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i="1" dirty="0" smtClean="0"/>
                        <a:t>항목</a:t>
                      </a:r>
                      <a:endParaRPr lang="ko-KR" altLang="en-US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i="1" dirty="0" smtClean="0"/>
                        <a:t>전도</a:t>
                      </a:r>
                      <a:endParaRPr lang="ko-KR" altLang="en-US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i="1" dirty="0" smtClean="0"/>
                        <a:t>예배</a:t>
                      </a:r>
                      <a:endParaRPr lang="ko-KR" altLang="en-US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i="1" dirty="0" smtClean="0"/>
                        <a:t>축복</a:t>
                      </a:r>
                      <a:endParaRPr lang="ko-KR" altLang="en-US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i="1" dirty="0" err="1" smtClean="0"/>
                        <a:t>홈그룹</a:t>
                      </a:r>
                      <a:endParaRPr lang="ko-KR" altLang="en-US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i="1" dirty="0" smtClean="0"/>
                        <a:t>헌금</a:t>
                      </a:r>
                      <a:endParaRPr lang="ko-KR" altLang="en-US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i="1" dirty="0" smtClean="0"/>
                        <a:t>십일조</a:t>
                      </a:r>
                      <a:endParaRPr lang="ko-KR" altLang="en-US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i="1" dirty="0" err="1" smtClean="0"/>
                        <a:t>천복궁</a:t>
                      </a:r>
                      <a:endParaRPr lang="ko-KR" altLang="en-US" i="1" dirty="0"/>
                    </a:p>
                  </a:txBody>
                  <a:tcPr anchor="ctr"/>
                </a:tc>
              </a:tr>
              <a:tr h="79498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목표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</a:tr>
              <a:tr h="79498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실적</a:t>
                      </a:r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</a:tr>
              <a:tr h="79498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/>
                        <a:t>달성율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</a:tr>
              <a:tr h="113805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KPI</a:t>
                      </a:r>
                      <a:r>
                        <a:rPr lang="en-US" altLang="ko-KR" sz="1600" baseline="0" dirty="0" smtClean="0"/>
                        <a:t> </a:t>
                      </a:r>
                      <a:r>
                        <a:rPr lang="ko-KR" altLang="en-US" sz="1600" baseline="0" dirty="0" smtClean="0"/>
                        <a:t>점수</a:t>
                      </a:r>
                      <a:endParaRPr lang="ko-KR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14380"/>
          </a:xfrm>
        </p:spPr>
        <p:txBody>
          <a:bodyPr>
            <a:normAutofit/>
          </a:bodyPr>
          <a:lstStyle/>
          <a:p>
            <a:r>
              <a:rPr lang="en-US" altLang="ko-KR" sz="2800" b="1" i="1" dirty="0" smtClean="0"/>
              <a:t>2009 OO </a:t>
            </a:r>
            <a:r>
              <a:rPr lang="ko-KR" altLang="en-US" sz="2800" b="1" i="1" dirty="0" smtClean="0"/>
              <a:t>교구 </a:t>
            </a:r>
            <a:r>
              <a:rPr lang="en-US" altLang="ko-KR" sz="2800" b="1" i="1" dirty="0" smtClean="0"/>
              <a:t>KPI </a:t>
            </a:r>
            <a:r>
              <a:rPr lang="ko-KR" altLang="en-US" sz="2800" b="1" i="1" dirty="0" smtClean="0"/>
              <a:t>목표대비 </a:t>
            </a:r>
            <a:r>
              <a:rPr lang="ko-KR" altLang="en-US" sz="2800" b="1" i="1" dirty="0" err="1" smtClean="0"/>
              <a:t>달성율</a:t>
            </a:r>
            <a:r>
              <a:rPr lang="en-US" altLang="ko-KR" sz="2800" b="1" i="1" dirty="0" smtClean="0"/>
              <a:t>(</a:t>
            </a:r>
            <a:r>
              <a:rPr lang="ko-KR" altLang="en-US" sz="2800" b="1" i="1" dirty="0" smtClean="0"/>
              <a:t>성인</a:t>
            </a:r>
            <a:r>
              <a:rPr lang="en-US" altLang="ko-KR" sz="2800" b="1" i="1" dirty="0" smtClean="0"/>
              <a:t>)</a:t>
            </a:r>
            <a:endParaRPr lang="ko-KR" altLang="en-US" sz="2800" b="1" i="1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7" name="그림 6" descr="ㅇ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6928" y="1496568"/>
            <a:ext cx="8010144" cy="386486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 descr="kpi 점수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7136" y="1493520"/>
            <a:ext cx="7729728" cy="3870960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14380"/>
          </a:xfrm>
        </p:spPr>
        <p:txBody>
          <a:bodyPr>
            <a:normAutofit/>
          </a:bodyPr>
          <a:lstStyle/>
          <a:p>
            <a:r>
              <a:rPr lang="en-US" altLang="ko-KR" sz="2800" b="1" i="1" dirty="0" smtClean="0"/>
              <a:t>2009 OO </a:t>
            </a:r>
            <a:r>
              <a:rPr lang="ko-KR" altLang="en-US" sz="2800" b="1" i="1" dirty="0" smtClean="0"/>
              <a:t>교구 </a:t>
            </a:r>
            <a:r>
              <a:rPr lang="en-US" altLang="ko-KR" sz="2800" b="1" i="1" dirty="0" smtClean="0"/>
              <a:t>KPI </a:t>
            </a:r>
            <a:r>
              <a:rPr lang="ko-KR" altLang="en-US" sz="2800" b="1" i="1" dirty="0" smtClean="0"/>
              <a:t>점수</a:t>
            </a:r>
            <a:r>
              <a:rPr lang="en-US" altLang="ko-KR" sz="2800" b="1" i="1" dirty="0" smtClean="0"/>
              <a:t>(</a:t>
            </a:r>
            <a:r>
              <a:rPr lang="ko-KR" altLang="en-US" sz="2800" b="1" i="1" dirty="0" smtClean="0"/>
              <a:t>성인</a:t>
            </a:r>
            <a:r>
              <a:rPr lang="en-US" altLang="ko-KR" sz="2800" b="1" i="1" dirty="0" smtClean="0"/>
              <a:t>)</a:t>
            </a:r>
            <a:endParaRPr lang="ko-KR" altLang="en-US" sz="2800" b="1" i="1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 rot="19805690">
            <a:off x="3013205" y="3009558"/>
            <a:ext cx="2214578" cy="64294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dirty="0" smtClean="0">
                <a:solidFill>
                  <a:srgbClr val="FF0000"/>
                </a:solidFill>
              </a:rPr>
              <a:t>샘플</a:t>
            </a:r>
            <a:endParaRPr lang="ko-KR" alt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14380"/>
          </a:xfrm>
        </p:spPr>
        <p:txBody>
          <a:bodyPr>
            <a:normAutofit/>
          </a:bodyPr>
          <a:lstStyle/>
          <a:p>
            <a:r>
              <a:rPr lang="ko-KR" altLang="en-US" sz="2800" b="1" i="1" dirty="0" smtClean="0"/>
              <a:t>교구 종합순위 및 실적</a:t>
            </a:r>
            <a:r>
              <a:rPr lang="en-US" altLang="ko-KR" sz="2800" b="1" i="1" dirty="0" smtClean="0"/>
              <a:t>(3</a:t>
            </a:r>
            <a:r>
              <a:rPr lang="ko-KR" altLang="en-US" sz="2800" b="1" i="1" dirty="0" smtClean="0"/>
              <a:t>분기</a:t>
            </a:r>
            <a:r>
              <a:rPr lang="en-US" altLang="ko-KR" sz="2800" b="1" i="1" dirty="0" smtClean="0"/>
              <a:t>)</a:t>
            </a:r>
            <a:endParaRPr lang="ko-KR" altLang="en-US" sz="2800" b="1" i="1" dirty="0"/>
          </a:p>
        </p:txBody>
      </p:sp>
      <p:graphicFrame>
        <p:nvGraphicFramePr>
          <p:cNvPr id="9" name="표 8"/>
          <p:cNvGraphicFramePr>
            <a:graphicFrameLocks noGrp="1"/>
          </p:cNvGraphicFramePr>
          <p:nvPr/>
        </p:nvGraphicFramePr>
        <p:xfrm>
          <a:off x="500032" y="1357308"/>
          <a:ext cx="8143935" cy="4786335"/>
        </p:xfrm>
        <a:graphic>
          <a:graphicData uri="http://schemas.openxmlformats.org/drawingml/2006/table">
            <a:tbl>
              <a:tblPr/>
              <a:tblGrid>
                <a:gridCol w="988253"/>
                <a:gridCol w="1226164"/>
                <a:gridCol w="988253"/>
                <a:gridCol w="988253"/>
                <a:gridCol w="988253"/>
                <a:gridCol w="988253"/>
                <a:gridCol w="988253"/>
                <a:gridCol w="988253"/>
              </a:tblGrid>
              <a:tr h="31908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400" b="1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종합순위</a:t>
                      </a:r>
                      <a:endParaRPr lang="en-US" sz="1400" b="1" i="0" u="none" strike="noStrike" dirty="0" smtClean="0">
                        <a:solidFill>
                          <a:srgbClr val="000000"/>
                        </a:solidFill>
                        <a:latin typeface="맑은 고딕"/>
                      </a:endParaRPr>
                    </a:p>
                    <a:p>
                      <a:pPr algn="ctr" fontAlgn="ctr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RANK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8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교구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2009</a:t>
                      </a:r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년 </a:t>
                      </a:r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1</a:t>
                      </a:r>
                      <a:r>
                        <a:rPr lang="ko-KR" altLang="en-US" sz="1100" b="1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월</a:t>
                      </a:r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~9</a:t>
                      </a:r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월 평가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1908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400" b="1" i="0" u="none" strike="noStrike" dirty="0" err="1">
                          <a:solidFill>
                            <a:srgbClr val="000000"/>
                          </a:solidFill>
                          <a:latin typeface="맑은 고딕"/>
                        </a:rPr>
                        <a:t>교회수</a:t>
                      </a:r>
                      <a:endParaRPr lang="ko-KR" altLang="en-US" sz="140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4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성인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400" b="1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성화</a:t>
                      </a:r>
                      <a:r>
                        <a:rPr lang="ko-KR" altLang="en-US" sz="14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ko-KR" altLang="en-US" sz="140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종합점수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319089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점수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순위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점수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4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순위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1908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부산울산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42.3827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4.3720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46.7547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31908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경남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43.0972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3.5718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46.6690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31908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서울강북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42.2805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2.9888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45.2693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31908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대구경북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40.7581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3.9185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44.6766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31908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경기남부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42.3756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2.1909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44.5665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31908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대전충남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41.2539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3.1562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44.4101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31908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강원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40.3314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3.4329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43.7643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31908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광주전남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39.7480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3.8145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43.5625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31908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인천경기북부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39.6515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3.1970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42.8485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31908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서울강남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37.8492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3.3269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41.1761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31908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전북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37.5902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2.7376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40.3278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31908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4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충북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37.2005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2.6545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ko-KR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39.8550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</a:tbl>
          </a:graphicData>
        </a:graphic>
      </p:graphicFrame>
      <p:sp>
        <p:nvSpPr>
          <p:cNvPr id="10" name="직사각형 9"/>
          <p:cNvSpPr/>
          <p:nvPr/>
        </p:nvSpPr>
        <p:spPr>
          <a:xfrm>
            <a:off x="500034" y="2285992"/>
            <a:ext cx="8143932" cy="3571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 rot="19805690">
            <a:off x="3656147" y="3295311"/>
            <a:ext cx="2214578" cy="64294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smtClean="0">
                <a:solidFill>
                  <a:srgbClr val="FF0000"/>
                </a:solidFill>
              </a:rPr>
              <a:t>샘플</a:t>
            </a:r>
            <a:endParaRPr lang="ko-KR" altLang="en-US" sz="36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714380"/>
          </a:xfrm>
        </p:spPr>
        <p:txBody>
          <a:bodyPr>
            <a:normAutofit/>
          </a:bodyPr>
          <a:lstStyle/>
          <a:p>
            <a:r>
              <a:rPr lang="ko-KR" altLang="en-US" sz="2800" b="1" i="1" dirty="0" err="1" smtClean="0"/>
              <a:t>교구내</a:t>
            </a:r>
            <a:r>
              <a:rPr lang="ko-KR" altLang="en-US" sz="2800" b="1" i="1" dirty="0" smtClean="0"/>
              <a:t> 교회순위</a:t>
            </a:r>
            <a:r>
              <a:rPr lang="en-US" altLang="ko-KR" sz="2800" b="1" i="1" dirty="0" smtClean="0"/>
              <a:t>(3</a:t>
            </a:r>
            <a:r>
              <a:rPr lang="ko-KR" altLang="en-US" sz="2800" b="1" i="1" dirty="0" smtClean="0"/>
              <a:t>분기</a:t>
            </a:r>
            <a:r>
              <a:rPr lang="en-US" altLang="ko-KR" sz="2800" b="1" i="1" dirty="0" smtClean="0"/>
              <a:t>)</a:t>
            </a:r>
            <a:endParaRPr lang="ko-KR" altLang="en-US" sz="2800" b="1" i="1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214281" y="1500173"/>
          <a:ext cx="8364851" cy="4000531"/>
        </p:xfrm>
        <a:graphic>
          <a:graphicData uri="http://schemas.openxmlformats.org/drawingml/2006/table">
            <a:tbl>
              <a:tblPr/>
              <a:tblGrid>
                <a:gridCol w="289602"/>
                <a:gridCol w="289602"/>
                <a:gridCol w="450347"/>
                <a:gridCol w="348747"/>
                <a:gridCol w="348747"/>
                <a:gridCol w="436059"/>
                <a:gridCol w="421771"/>
                <a:gridCol w="289602"/>
                <a:gridCol w="464571"/>
                <a:gridCol w="289602"/>
                <a:gridCol w="410269"/>
                <a:gridCol w="289602"/>
                <a:gridCol w="410269"/>
                <a:gridCol w="289602"/>
                <a:gridCol w="464571"/>
                <a:gridCol w="289602"/>
                <a:gridCol w="464571"/>
                <a:gridCol w="289602"/>
                <a:gridCol w="410269"/>
                <a:gridCol w="289602"/>
                <a:gridCol w="464571"/>
                <a:gridCol w="410269"/>
                <a:gridCol w="253402"/>
              </a:tblGrid>
              <a:tr h="40557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교구</a:t>
                      </a:r>
                      <a:br>
                        <a:rPr lang="ko-KR" altLang="en-US" sz="8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</a:br>
                      <a:r>
                        <a:rPr lang="ko-KR" altLang="en-US" sz="8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순위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종합</a:t>
                      </a:r>
                      <a:br>
                        <a:rPr lang="ko-KR" altLang="en-US" sz="8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</a:br>
                      <a:r>
                        <a:rPr lang="ko-KR" altLang="en-US" sz="8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순위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교구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교회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7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목회자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7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종합</a:t>
                      </a:r>
                      <a:br>
                        <a:rPr lang="ko-KR" altLang="en-US" sz="7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</a:br>
                      <a:r>
                        <a:rPr lang="ko-KR" altLang="en-US" sz="7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점수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 gridSpan="15"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만 </a:t>
                      </a:r>
                      <a:r>
                        <a:rPr lang="en-US" altLang="ko-KR" sz="8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19</a:t>
                      </a:r>
                      <a:r>
                        <a:rPr lang="ko-KR" altLang="en-US" sz="8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세 이상 성인</a:t>
                      </a:r>
                      <a:r>
                        <a:rPr lang="en-US" altLang="ko-KR" sz="8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(90%)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7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성화학생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197005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7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전도</a:t>
                      </a:r>
                      <a:r>
                        <a:rPr lang="en-US" altLang="ko-KR" sz="7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(20)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7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예배</a:t>
                      </a:r>
                      <a:r>
                        <a:rPr lang="en-US" altLang="ko-KR" sz="7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(15)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7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축복</a:t>
                      </a:r>
                      <a:r>
                        <a:rPr lang="en-US" altLang="ko-KR" sz="7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(5)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7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홈그룹</a:t>
                      </a:r>
                      <a:r>
                        <a:rPr lang="en-US" altLang="ko-KR" sz="7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(5)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7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십일조</a:t>
                      </a:r>
                      <a:r>
                        <a:rPr lang="en-US" altLang="ko-KR" sz="7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(25)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7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헌금</a:t>
                      </a:r>
                      <a:r>
                        <a:rPr lang="en-US" altLang="ko-KR" sz="7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(15)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7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천복궁</a:t>
                      </a:r>
                      <a:r>
                        <a:rPr lang="en-US" altLang="ko-KR" sz="7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(15)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7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성인종합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ko-KR" sz="7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15~19</a:t>
                      </a:r>
                      <a:r>
                        <a:rPr lang="ko-KR" altLang="en-US" sz="7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세</a:t>
                      </a:r>
                      <a:r>
                        <a:rPr lang="en-US" altLang="ko-KR" sz="7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(10%)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94406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7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점수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7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순위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7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점수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7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순위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7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점수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7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순위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7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점수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7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순위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7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점수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7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순위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7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점수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7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순위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7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점수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7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순위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7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점수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7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순위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7E4BC"/>
                    </a:solidFill>
                  </a:tcPr>
                </a:tc>
              </a:tr>
              <a:tr h="38794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9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부산울산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부산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최진태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62.1997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3.9689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63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16.6901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6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5.5306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12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0.2119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88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15.1414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71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17.3696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9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4.4061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77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56.9867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5.2130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18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94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37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부산울산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울주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박기환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52.4826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4.7711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54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11.0155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69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4.0056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29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0.3571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74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19.4444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18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10.8934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106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5.6924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44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50.5616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1.9210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161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94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40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부산울산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동부산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황성배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51.8761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-0.6000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196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10.3381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91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1.7198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97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1.0606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28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20.0820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15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11.9181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64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9.4760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48.5951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3.2810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101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94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55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부산울산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울산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임선동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48.0893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0.1600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154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13.1766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25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5.0139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16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0.6466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44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10.4250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155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12.6533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47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4.5949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69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42.0033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6.0860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8794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102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부산울산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남부산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박종욱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42.4307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0.2400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148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9.9049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107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3.6083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46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0.2841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80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13.7885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97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9.6919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160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5.0964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53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38.3527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4.0780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72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94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6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117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부산울산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동울산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구판회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41.4515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-0.1200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178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7.2122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190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0.0000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137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0.4167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69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14.1382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93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12.4231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52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6.1770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29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36.2225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5.2290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12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94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146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부산울산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북부산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박상원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38.5878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-0.6400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197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10.0719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101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0.0000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137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1.1111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26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14.8830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77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10.6736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118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1.9224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175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34.2198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4.3680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60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943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8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1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162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부산울산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서부산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김영철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36.9197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-1.8400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205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8.4246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165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0.0000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137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0.1190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108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11.6044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133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11.6232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79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5.7574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>
                          <a:solidFill>
                            <a:srgbClr val="000000"/>
                          </a:solidFill>
                          <a:latin typeface="맑은 고딕"/>
                        </a:rPr>
                        <a:t>41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32.1197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4.8000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8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25 </a:t>
                      </a:r>
                    </a:p>
                  </a:txBody>
                  <a:tcPr marL="3717" marR="3717" marT="371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직사각형 6"/>
          <p:cNvSpPr/>
          <p:nvPr/>
        </p:nvSpPr>
        <p:spPr>
          <a:xfrm>
            <a:off x="214282" y="2428868"/>
            <a:ext cx="8358246" cy="3571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 rot="19805690">
            <a:off x="3298958" y="3295312"/>
            <a:ext cx="2214578" cy="64294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smtClean="0">
                <a:solidFill>
                  <a:srgbClr val="FF0000"/>
                </a:solidFill>
              </a:rPr>
              <a:t>샘플</a:t>
            </a:r>
            <a:endParaRPr lang="ko-KR" altLang="en-US" sz="36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표 2"/>
          <p:cNvGraphicFramePr>
            <a:graphicFrameLocks noGrp="1"/>
          </p:cNvGraphicFramePr>
          <p:nvPr/>
        </p:nvGraphicFramePr>
        <p:xfrm>
          <a:off x="428595" y="1142991"/>
          <a:ext cx="4071970" cy="4857776"/>
        </p:xfrm>
        <a:graphic>
          <a:graphicData uri="http://schemas.openxmlformats.org/drawingml/2006/table">
            <a:tbl>
              <a:tblPr/>
              <a:tblGrid>
                <a:gridCol w="928695"/>
                <a:gridCol w="553645"/>
                <a:gridCol w="508996"/>
                <a:gridCol w="508996"/>
                <a:gridCol w="1571638"/>
              </a:tblGrid>
              <a:tr h="278387">
                <a:tc gridSpan="5"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3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예  </a:t>
                      </a:r>
                      <a:r>
                        <a:rPr lang="ko-KR" altLang="en-US" sz="13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배</a:t>
                      </a:r>
                      <a:r>
                        <a:rPr lang="en-US" altLang="ko-KR" sz="105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(</a:t>
                      </a:r>
                      <a:r>
                        <a:rPr lang="ko-KR" altLang="en-US" sz="105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단위</a:t>
                      </a:r>
                      <a:r>
                        <a:rPr lang="en-US" altLang="ko-KR" sz="105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: </a:t>
                      </a:r>
                      <a:r>
                        <a:rPr lang="ko-KR" altLang="en-US" sz="105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명</a:t>
                      </a:r>
                      <a:r>
                        <a:rPr lang="en-US" altLang="ko-KR" sz="105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)</a:t>
                      </a:r>
                      <a:endParaRPr lang="ko-KR" altLang="en-US" sz="105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37368">
                <a:tc gridSpan="4"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1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3</a:t>
                      </a:r>
                      <a:r>
                        <a:rPr lang="ko-KR" altLang="en-US" sz="1100" b="1" i="0" u="none" strike="noStrike" dirty="0" smtClean="0">
                          <a:solidFill>
                            <a:schemeClr val="tx1"/>
                          </a:solidFill>
                          <a:latin typeface="Arial"/>
                        </a:rPr>
                        <a:t>분기 예배등급 현황</a:t>
                      </a:r>
                      <a:endParaRPr lang="ko-KR" altLang="en-US" sz="11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1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등급기준</a:t>
                      </a: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B9B8"/>
                    </a:solidFill>
                  </a:tcPr>
                </a:tc>
              </a:tr>
              <a:tr h="238345">
                <a:tc rowSpan="7">
                  <a:txBody>
                    <a:bodyPr/>
                    <a:lstStyle/>
                    <a:p>
                      <a:pPr algn="ctr" rtl="0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1</a:t>
                      </a:r>
                      <a:r>
                        <a:rPr lang="ko-KR" altLang="en-US" sz="1100" b="1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그룹</a:t>
                      </a:r>
                      <a:endParaRPr lang="en-US" altLang="ko-KR" sz="1100" b="1" i="0" u="none" strike="noStrike" dirty="0" smtClean="0">
                        <a:solidFill>
                          <a:srgbClr val="000000"/>
                        </a:solidFill>
                        <a:latin typeface="맑은 고딕"/>
                      </a:endParaRPr>
                    </a:p>
                    <a:p>
                      <a:pPr algn="ctr" rtl="0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(141~)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S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19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00" b="0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401</a:t>
                      </a:r>
                      <a:r>
                        <a:rPr lang="ko-KR" altLang="en-US" sz="1000" b="0" i="0" u="none" strike="noStrike" dirty="0" err="1" smtClean="0">
                          <a:solidFill>
                            <a:srgbClr val="000000"/>
                          </a:solidFill>
                          <a:latin typeface="Arial"/>
                        </a:rPr>
                        <a:t>명이상</a:t>
                      </a:r>
                      <a:r>
                        <a:rPr lang="ko-KR" altLang="en-US" sz="1000" b="1" i="0" u="none" strike="noStrike" dirty="0" smtClean="0">
                          <a:solidFill>
                            <a:srgbClr val="FFFFFF"/>
                          </a:solidFill>
                          <a:latin typeface="맑은 고딕"/>
                        </a:rPr>
                        <a:t> 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  <a:tr h="227982">
                <a:tc vMerge="1"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A++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000" b="0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351~400</a:t>
                      </a:r>
                      <a:r>
                        <a:rPr lang="ko-KR" altLang="en-US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명</a:t>
                      </a:r>
                      <a:r>
                        <a:rPr lang="ko-KR" altLang="en-US" sz="10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ko-KR" altLang="en-US" sz="10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  <a:tr h="227982">
                <a:tc vMerge="1"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A+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900" b="0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301~350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명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  <a:tr h="227982">
                <a:tc vMerge="1"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A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900" b="0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251~300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명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  <a:tr h="227982">
                <a:tc vMerge="1">
                  <a:txBody>
                    <a:bodyPr/>
                    <a:lstStyle/>
                    <a:p>
                      <a:pPr algn="ctr" rtl="0" fontAlgn="ctr"/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B++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900" b="0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201~250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명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  <a:tr h="227982">
                <a:tc vMerge="1"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B+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900" b="0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161~200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명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  <a:tr h="227982">
                <a:tc vMerge="1"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B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900" b="0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141~160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명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  <a:tr h="227982">
                <a:tc rowSpan="6"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2</a:t>
                      </a:r>
                      <a:r>
                        <a:rPr lang="ko-KR" altLang="en-US" sz="1100" b="1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그룹</a:t>
                      </a:r>
                      <a:endParaRPr lang="en-US" altLang="ko-KR" sz="1100" b="1" i="0" u="none" strike="noStrike" dirty="0" smtClean="0">
                        <a:solidFill>
                          <a:srgbClr val="000000"/>
                        </a:solidFill>
                        <a:latin typeface="맑은 고딕"/>
                      </a:endParaRPr>
                    </a:p>
                    <a:p>
                      <a:pPr algn="ctr" rtl="0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(61~140)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C++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71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900" b="0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121~140</a:t>
                      </a:r>
                      <a:r>
                        <a:rPr lang="ko-KR" altLang="en-US" sz="9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명</a:t>
                      </a:r>
                      <a:endParaRPr lang="ko-KR" altLang="en-US" sz="9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  <a:tr h="227982">
                <a:tc vMerge="1"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C+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900" b="0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101~120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명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  <a:tr h="227982">
                <a:tc vMerge="1"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C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900" b="0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91~100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명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  <a:tr h="227982">
                <a:tc vMerge="1">
                  <a:txBody>
                    <a:bodyPr/>
                    <a:lstStyle/>
                    <a:p>
                      <a:pPr algn="ctr" rtl="0" fontAlgn="ctr"/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D++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900" b="0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81~90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명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  <a:tr h="227982">
                <a:tc vMerge="1"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D+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900" b="0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71~80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명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  <a:tr h="227982">
                <a:tc vMerge="1"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D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900" b="0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61~70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명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  <a:tr h="227982">
                <a:tc rowSpan="6"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1100" b="1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3</a:t>
                      </a:r>
                      <a:r>
                        <a:rPr lang="ko-KR" altLang="en-US" sz="1100" b="1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그룹</a:t>
                      </a:r>
                      <a:endParaRPr lang="en-US" altLang="ko-KR" sz="1100" b="1" i="0" u="none" strike="noStrike" dirty="0" smtClean="0">
                        <a:solidFill>
                          <a:srgbClr val="000000"/>
                        </a:solidFill>
                        <a:latin typeface="맑은 고딕"/>
                      </a:endParaRPr>
                    </a:p>
                    <a:p>
                      <a:pPr algn="ctr" rtl="0" fontAlgn="ctr"/>
                      <a:r>
                        <a:rPr lang="en-US" sz="1100" b="1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(1~60)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E++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120</a:t>
                      </a:r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900" b="0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51~60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명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  <a:tr h="227982">
                <a:tc vMerge="1"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E+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900" b="0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41~50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명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  <a:tr h="227982">
                <a:tc vMerge="1"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E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900" b="0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31~40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명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  <a:tr h="227982">
                <a:tc vMerge="1">
                  <a:txBody>
                    <a:bodyPr/>
                    <a:lstStyle/>
                    <a:p>
                      <a:pPr algn="ctr" rtl="0" fontAlgn="ctr"/>
                      <a:endParaRPr lang="en-US" sz="1050" b="1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F++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altLang="ko-KR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900" b="0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21~30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명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  <a:tr h="227982">
                <a:tc vMerge="1"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F+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900" b="0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11~20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명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  <a:tr h="227982">
                <a:tc vMerge="1">
                  <a:txBody>
                    <a:bodyPr/>
                    <a:lstStyle/>
                    <a:p>
                      <a:pPr algn="ctr" rtl="0" fontAlgn="ctr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F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맑은 고딕"/>
                      </a:endParaRPr>
                    </a:p>
                  </a:txBody>
                  <a:tcPr marL="8740" marR="8740" marT="874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altLang="ko-KR" sz="9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1</a:t>
                      </a:r>
                      <a:r>
                        <a:rPr lang="en-US" altLang="ko-KR" sz="900" b="0" i="0" u="none" strike="noStrike" dirty="0" smtClean="0">
                          <a:solidFill>
                            <a:srgbClr val="000000"/>
                          </a:solidFill>
                          <a:latin typeface="맑은 고딕"/>
                        </a:rPr>
                        <a:t>-10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명</a:t>
                      </a:r>
                      <a:r>
                        <a:rPr lang="ko-KR" altLang="en-US" sz="900" b="0" i="0" u="none" strike="noStrike" dirty="0">
                          <a:solidFill>
                            <a:srgbClr val="000000"/>
                          </a:solidFill>
                          <a:latin typeface="맑은 고딕"/>
                        </a:rPr>
                        <a:t> </a:t>
                      </a:r>
                    </a:p>
                  </a:txBody>
                  <a:tcPr marL="8740" marR="8740" marT="8740" marB="0" anchor="ctr">
                    <a:lnL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4A7E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CDB"/>
                    </a:solidFill>
                  </a:tcPr>
                </a:tc>
              </a:tr>
            </a:tbl>
          </a:graphicData>
        </a:graphic>
      </p:graphicFrame>
      <p:sp>
        <p:nvSpPr>
          <p:cNvPr id="4" name="Text Box 32"/>
          <p:cNvSpPr txBox="1">
            <a:spLocks noChangeArrowheads="1"/>
          </p:cNvSpPr>
          <p:nvPr/>
        </p:nvSpPr>
        <p:spPr bwMode="auto">
          <a:xfrm>
            <a:off x="0" y="0"/>
            <a:ext cx="2428892" cy="2769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90000" rIns="90000">
            <a:spAutoFit/>
          </a:bodyPr>
          <a:lstStyle/>
          <a:p>
            <a:pPr algn="ctr"/>
            <a:r>
              <a:rPr lang="ko-KR" altLang="en-US" sz="1200" b="1" i="1" dirty="0" smtClean="0"/>
              <a:t>하나님의 참사랑을 상속받자</a:t>
            </a:r>
            <a:endParaRPr lang="en-US" altLang="ko-KR" sz="1200" b="1" i="1" dirty="0"/>
          </a:p>
        </p:txBody>
      </p:sp>
      <p:sp>
        <p:nvSpPr>
          <p:cNvPr id="5" name="TextBox 4"/>
          <p:cNvSpPr txBox="1"/>
          <p:nvPr/>
        </p:nvSpPr>
        <p:spPr>
          <a:xfrm>
            <a:off x="2071670" y="500042"/>
            <a:ext cx="5000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/>
              <a:t>OO </a:t>
            </a:r>
            <a:r>
              <a:rPr lang="ko-KR" altLang="en-US" b="1" dirty="0" smtClean="0"/>
              <a:t>교구 그룹별 예배 및 헌금 기준</a:t>
            </a:r>
            <a:endParaRPr lang="ko-KR" altLang="en-US" b="1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F8F01-47C7-4716-8E87-36C743626B47}" type="slidenum">
              <a:rPr lang="ko-KR" altLang="en-US" smtClean="0"/>
              <a:pPr/>
              <a:t>9</a:t>
            </a:fld>
            <a:endParaRPr lang="ko-KR" altLang="en-US" dirty="0"/>
          </a:p>
        </p:txBody>
      </p:sp>
      <p:cxnSp>
        <p:nvCxnSpPr>
          <p:cNvPr id="7" name="직선 연결선 6"/>
          <p:cNvCxnSpPr/>
          <p:nvPr/>
        </p:nvCxnSpPr>
        <p:spPr>
          <a:xfrm>
            <a:off x="0" y="6143644"/>
            <a:ext cx="928690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0" y="6215082"/>
            <a:ext cx="5715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 smtClean="0"/>
              <a:t>&lt;</a:t>
            </a:r>
            <a:r>
              <a:rPr lang="ko-KR" altLang="en-US" sz="1200" dirty="0" smtClean="0"/>
              <a:t>주</a:t>
            </a:r>
            <a:r>
              <a:rPr lang="en-US" altLang="ko-KR" sz="1200" dirty="0" smtClean="0"/>
              <a:t>&gt; 3</a:t>
            </a:r>
            <a:r>
              <a:rPr lang="ko-KR" altLang="en-US" sz="1200" dirty="0" smtClean="0"/>
              <a:t>분기 예배등급</a:t>
            </a:r>
            <a:r>
              <a:rPr lang="en-US" altLang="ko-KR" sz="1200" dirty="0" smtClean="0"/>
              <a:t>: 1~9</a:t>
            </a:r>
            <a:r>
              <a:rPr lang="ko-KR" altLang="en-US" sz="1200" dirty="0" smtClean="0"/>
              <a:t>월 예배평균</a:t>
            </a:r>
            <a:endParaRPr lang="en-US" altLang="ko-KR" sz="1200" dirty="0" smtClean="0"/>
          </a:p>
          <a:p>
            <a:r>
              <a:rPr lang="en-US" altLang="ko-KR" sz="1200" dirty="0" smtClean="0"/>
              <a:t>        3</a:t>
            </a:r>
            <a:r>
              <a:rPr lang="ko-KR" altLang="en-US" sz="1200" dirty="0" smtClean="0"/>
              <a:t>분기 헌금등급</a:t>
            </a:r>
            <a:r>
              <a:rPr lang="en-US" altLang="ko-KR" sz="1200" dirty="0" smtClean="0"/>
              <a:t>: 1~9</a:t>
            </a:r>
            <a:r>
              <a:rPr lang="ko-KR" altLang="en-US" sz="1200" dirty="0" smtClean="0"/>
              <a:t>월 헌금평균</a:t>
            </a:r>
            <a:endParaRPr lang="ko-KR" alt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8358214" y="0"/>
            <a:ext cx="78578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900" b="1" i="1" dirty="0" smtClean="0"/>
              <a:t>Section 1.</a:t>
            </a:r>
            <a:endParaRPr lang="ko-KR" altLang="en-US" sz="900" b="1" i="1" dirty="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7286644" y="214290"/>
            <a:ext cx="1857356" cy="2857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>
              <a:spcBef>
                <a:spcPct val="0"/>
              </a:spcBef>
            </a:pPr>
            <a:r>
              <a:rPr lang="en-US" altLang="ko-KR" sz="800" b="1" i="1" dirty="0" smtClean="0"/>
              <a:t>III-2. 2009</a:t>
            </a:r>
            <a:r>
              <a:rPr lang="ko-KR" altLang="en-US" sz="800" b="1" i="1" dirty="0" smtClean="0"/>
              <a:t>년</a:t>
            </a:r>
            <a:r>
              <a:rPr lang="en-US" altLang="ko-KR" sz="800" b="1" i="1" dirty="0" smtClean="0"/>
              <a:t> KPI 1~9</a:t>
            </a:r>
            <a:r>
              <a:rPr lang="ko-KR" altLang="en-US" sz="800" b="1" i="1" dirty="0" smtClean="0"/>
              <a:t>월 누적평가 </a:t>
            </a:r>
            <a:r>
              <a:rPr lang="en-US" altLang="ko-KR" sz="800" b="1" i="1" dirty="0" smtClean="0"/>
              <a:t/>
            </a:r>
            <a:br>
              <a:rPr lang="en-US" altLang="ko-KR" sz="800" b="1" i="1" dirty="0" smtClean="0"/>
            </a:br>
            <a:r>
              <a:rPr lang="ko-KR" altLang="en-US" sz="800" b="1" i="1" dirty="0" smtClean="0"/>
              <a:t>등급별 순위</a:t>
            </a:r>
            <a:endParaRPr kumimoji="0" lang="ko-KR" altLang="en-US" sz="7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0" y="6627168"/>
            <a:ext cx="1319592" cy="2308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900" dirty="0" smtClean="0"/>
              <a:t>(data </a:t>
            </a:r>
            <a:r>
              <a:rPr lang="ko-KR" altLang="en-US" sz="900" dirty="0" smtClean="0"/>
              <a:t>추출일</a:t>
            </a:r>
            <a:r>
              <a:rPr lang="en-US" altLang="ko-KR" sz="900" dirty="0" smtClean="0"/>
              <a:t>: 091102)</a:t>
            </a:r>
            <a:endParaRPr lang="ko-KR" altLang="en-US" sz="1050" dirty="0"/>
          </a:p>
        </p:txBody>
      </p:sp>
      <p:sp>
        <p:nvSpPr>
          <p:cNvPr id="12" name="직사각형 11"/>
          <p:cNvSpPr/>
          <p:nvPr/>
        </p:nvSpPr>
        <p:spPr>
          <a:xfrm rot="19805690">
            <a:off x="1370131" y="3080996"/>
            <a:ext cx="2214578" cy="64294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600" dirty="0" smtClean="0">
                <a:solidFill>
                  <a:srgbClr val="FF0000"/>
                </a:solidFill>
              </a:rPr>
              <a:t>샘플</a:t>
            </a:r>
            <a:endParaRPr lang="ko-KR" altLang="en-US" sz="3600" dirty="0">
              <a:solidFill>
                <a:srgbClr val="FF0000"/>
              </a:solidFill>
            </a:endParaRPr>
          </a:p>
        </p:txBody>
      </p:sp>
      <p:graphicFrame>
        <p:nvGraphicFramePr>
          <p:cNvPr id="13" name="차트 12"/>
          <p:cNvGraphicFramePr/>
          <p:nvPr/>
        </p:nvGraphicFramePr>
        <p:xfrm>
          <a:off x="4643438" y="3643314"/>
          <a:ext cx="4143404" cy="23574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차트 13"/>
          <p:cNvGraphicFramePr/>
          <p:nvPr/>
        </p:nvGraphicFramePr>
        <p:xfrm>
          <a:off x="4643438" y="1000108"/>
          <a:ext cx="4000528" cy="2571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873</TotalTime>
  <Words>1334</Words>
  <Application>Microsoft Office PowerPoint</Application>
  <PresentationFormat>화면 슬라이드 쇼(4:3)</PresentationFormat>
  <Paragraphs>873</Paragraphs>
  <Slides>31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31</vt:i4>
      </vt:variant>
    </vt:vector>
  </HeadingPairs>
  <TitlesOfParts>
    <vt:vector size="32" baseType="lpstr">
      <vt:lpstr>Office 테마</vt:lpstr>
      <vt:lpstr>교구 KPI 성과 분석 </vt:lpstr>
      <vt:lpstr>슬라이드 2</vt:lpstr>
      <vt:lpstr>슬라이드 3</vt:lpstr>
      <vt:lpstr>2009 OO 교구 KPI 종합현황</vt:lpstr>
      <vt:lpstr>2009 OO 교구 KPI 목표대비 달성율(성인)</vt:lpstr>
      <vt:lpstr>2009 OO 교구 KPI 점수(성인)</vt:lpstr>
      <vt:lpstr>교구 종합순위 및 실적(3분기)</vt:lpstr>
      <vt:lpstr>교구내 교회순위(3분기)</vt:lpstr>
      <vt:lpstr>슬라이드 9</vt:lpstr>
      <vt:lpstr>슬라이드 10</vt:lpstr>
      <vt:lpstr>OO 교구 예배등급별 목표달성 현황</vt:lpstr>
      <vt:lpstr>OO 교구  핵심전략 및 실행결과 분석(1~9월누적)</vt:lpstr>
      <vt:lpstr>OO 교구  핵심전략 및 실행결과 분석(1~9월누적)</vt:lpstr>
      <vt:lpstr>OO 교구  핵심전략 및 실행결과 분석(1~9월누적)</vt:lpstr>
      <vt:lpstr>OO 교구  핵심전략 및 실행결과 분석(1~9월누적)</vt:lpstr>
      <vt:lpstr>OO 교구  핵심전략 및 실행결과 분석(1~9월누적)</vt:lpstr>
      <vt:lpstr>OO 교구  핵심전략 및 실행결과 분석(1~9월누적)</vt:lpstr>
      <vt:lpstr>OO 교구  핵심전략 및 실행결과 분석(1~9월누적)</vt:lpstr>
      <vt:lpstr>OO 교구  핵심전략 및 실행결과 분석(1~9월누적)</vt:lpstr>
      <vt:lpstr>2009 OO 교구 KPI 목표대비 달성율(성화)</vt:lpstr>
      <vt:lpstr>OO 교구  핵심전략 및 실행결과 분석(1~9월누적)-성화</vt:lpstr>
      <vt:lpstr>OO 교구  핵심전략 및 실행결과 분석(1~9월누적)-성화</vt:lpstr>
      <vt:lpstr>OO 교구  핵심전략 및 실행결과 분석(1~9월누적)-성화</vt:lpstr>
      <vt:lpstr>OO 교구  핵심전략 및 실행결과 분석(1~9월누적)-성화</vt:lpstr>
      <vt:lpstr>OO교구 KPI 우수교회 성과분석(1~9월)</vt:lpstr>
      <vt:lpstr>OO 교구  KPI 우수 교회 환경분석</vt:lpstr>
      <vt:lpstr>OO 교구  KPI 우수 교회 전략분석</vt:lpstr>
      <vt:lpstr>OO 교구  KPI 우수 교회 실행결과 분석</vt:lpstr>
      <vt:lpstr>OO 교구  KPI 우수 교회 환경분석 -  성화</vt:lpstr>
      <vt:lpstr>OO 교구  KPI 우수 교회 전략분석 -  성화</vt:lpstr>
      <vt:lpstr>OO 교구  KPI 우수 교회 실행결과분석 -  성화</vt:lpstr>
    </vt:vector>
  </TitlesOfParts>
  <Company>mission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김현철</dc:creator>
  <cp:lastModifiedBy>이준</cp:lastModifiedBy>
  <cp:revision>86</cp:revision>
  <dcterms:created xsi:type="dcterms:W3CDTF">2009-11-11T04:09:05Z</dcterms:created>
  <dcterms:modified xsi:type="dcterms:W3CDTF">2009-12-01T09:43:48Z</dcterms:modified>
</cp:coreProperties>
</file>