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0" r:id="rId2"/>
    <p:sldId id="1102" r:id="rId3"/>
    <p:sldId id="1115" r:id="rId4"/>
    <p:sldId id="1106" r:id="rId5"/>
    <p:sldId id="1107" r:id="rId6"/>
    <p:sldId id="1108" r:id="rId7"/>
    <p:sldId id="1109" r:id="rId8"/>
    <p:sldId id="1110" r:id="rId9"/>
    <p:sldId id="1111" r:id="rId10"/>
    <p:sldId id="1114" r:id="rId11"/>
  </p:sldIdLst>
  <p:sldSz cx="9906000" cy="6858000" type="A4"/>
  <p:notesSz cx="7099300" cy="10234613"/>
  <p:custDataLst>
    <p:tags r:id="rId14"/>
  </p:custData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">
          <p15:clr>
            <a:srgbClr val="A4A3A4"/>
          </p15:clr>
        </p15:guide>
        <p15:guide id="2" pos="4464">
          <p15:clr>
            <a:srgbClr val="A4A3A4"/>
          </p15:clr>
        </p15:guide>
        <p15:guide id="3" pos="3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B40"/>
    <a:srgbClr val="AFB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1" autoAdjust="0"/>
    <p:restoredTop sz="95895" autoAdjust="0"/>
  </p:normalViewPr>
  <p:slideViewPr>
    <p:cSldViewPr>
      <p:cViewPr varScale="1">
        <p:scale>
          <a:sx n="62" d="100"/>
          <a:sy n="62" d="100"/>
        </p:scale>
        <p:origin x="1324" y="48"/>
      </p:cViewPr>
      <p:guideLst>
        <p:guide orient="horz" pos="921"/>
        <p:guide pos="4464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0028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4CE1BA-8ACB-448D-B58B-1683F3BB749C}" type="datetimeFigureOut">
              <a:rPr lang="ko-KR" altLang="en-US"/>
              <a:pPr>
                <a:defRPr/>
              </a:pPr>
              <a:t>2020-07-22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0028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BB2590-D30F-4BBE-B6DA-7958CC18B5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851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028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FC0830-992F-41F4-AAEB-4DC89E451233}" type="datetimeFigureOut">
              <a:rPr lang="ko-KR" altLang="en-US"/>
              <a:pPr>
                <a:defRPr/>
              </a:pPr>
              <a:t>2020-07-22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8" tIns="47544" rIns="95088" bIns="4754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137" y="4862513"/>
            <a:ext cx="5681026" cy="4603750"/>
          </a:xfrm>
          <a:prstGeom prst="rect">
            <a:avLst/>
          </a:prstGeom>
        </p:spPr>
        <p:txBody>
          <a:bodyPr vert="horz" lIns="95088" tIns="47544" rIns="95088" bIns="4754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028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FF69679-EDFD-413B-9DDD-1DD457AC74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78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BC6F3-8744-4EC0-8745-B13BC5F18C61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89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9095" y="2214563"/>
            <a:ext cx="8420100" cy="941385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219" r="21275" b="6142"/>
          <a:stretch>
            <a:fillRect/>
          </a:stretch>
        </p:blipFill>
        <p:spPr bwMode="auto">
          <a:xfrm>
            <a:off x="-15552" y="1"/>
            <a:ext cx="992155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7185248" y="2060848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7185248" y="928670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7185248" y="2418038"/>
            <a:ext cx="2482660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7185248" y="1285860"/>
            <a:ext cx="2482660" cy="77498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765" y="1285860"/>
            <a:ext cx="6804000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80428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7185248" y="2418038"/>
            <a:ext cx="2482660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7189440" y="96098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180221" y="2094061"/>
            <a:ext cx="108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마이페이지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00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7185248" y="2060848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7185248" y="928670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7185248" y="2418038"/>
            <a:ext cx="2482660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7185248" y="1285860"/>
            <a:ext cx="2482660" cy="77498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765" y="1285860"/>
            <a:ext cx="6804000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80428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7185248" y="2418038"/>
            <a:ext cx="2482660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7189440" y="96098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180221" y="2094061"/>
            <a:ext cx="108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로그인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984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76370" y="1071556"/>
            <a:ext cx="6175756" cy="714379"/>
          </a:xfrm>
        </p:spPr>
        <p:txBody>
          <a:bodyPr anchor="t">
            <a:normAutofit/>
          </a:bodyPr>
          <a:lstStyle>
            <a:lvl1pPr algn="l">
              <a:defRPr sz="3500" b="1" cap="all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BB07423-53EE-4AED-B452-2D2A1B1A7C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1875" r="15620" b="33221"/>
          <a:stretch>
            <a:fillRect/>
          </a:stretch>
        </p:blipFill>
        <p:spPr bwMode="auto">
          <a:xfrm>
            <a:off x="0" y="-13648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5765254"/>
            <a:ext cx="252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민원신청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축복신고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936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증명서발급신청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38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신청서</a:t>
            </a:r>
            <a:r>
              <a:rPr lang="en-US" altLang="ko-KR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목회자</a:t>
            </a:r>
            <a:r>
              <a:rPr lang="en-US" altLang="ko-KR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160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협회헌금납부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412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참여마당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82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증명서발급신청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257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7391400" y="6578600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A28467-4B24-44E4-8C1D-B0FDF53FEFB6}" type="slidenum">
              <a:rPr kumimoji="0" lang="ko-KR" altLang="en-US" sz="1200" b="1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3" r:id="rId2"/>
    <p:sldLayoutId id="2147484792" r:id="rId3"/>
    <p:sldLayoutId id="2147484796" r:id="rId4"/>
    <p:sldLayoutId id="2147484797" r:id="rId5"/>
    <p:sldLayoutId id="2147484799" r:id="rId6"/>
    <p:sldLayoutId id="2147484800" r:id="rId7"/>
    <p:sldLayoutId id="2147484801" r:id="rId8"/>
    <p:sldLayoutId id="2147484798" r:id="rId9"/>
    <p:sldLayoutId id="2147484794" r:id="rId10"/>
    <p:sldLayoutId id="2147484795" r:id="rId11"/>
  </p:sldLayoutIdLst>
  <p:hf hd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ndtmarket.g2inet.kr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ctrTitle"/>
          </p:nvPr>
        </p:nvSpPr>
        <p:spPr>
          <a:xfrm>
            <a:off x="560512" y="1556792"/>
            <a:ext cx="7344816" cy="553998"/>
          </a:xfrm>
        </p:spPr>
        <p:txBody>
          <a:bodyPr wrap="square" anchor="t" anchorCtr="0">
            <a:spAutoFit/>
          </a:bodyPr>
          <a:lstStyle/>
          <a:p>
            <a:pPr eaLnBrk="1" latinLnBrk="0" hangingPunct="1"/>
            <a:r>
              <a:rPr lang="ko-KR" altLang="en-US" sz="3000" dirty="0" err="1">
                <a:latin typeface="Tahoma" pitchFamily="34" charset="0"/>
                <a:cs typeface="Tahoma" pitchFamily="34" charset="0"/>
              </a:rPr>
              <a:t>효정원</a:t>
            </a:r>
            <a:r>
              <a:rPr lang="ko-KR" altLang="en-US" sz="3000" dirty="0">
                <a:latin typeface="Tahoma" pitchFamily="34" charset="0"/>
                <a:cs typeface="Tahoma" pitchFamily="34" charset="0"/>
              </a:rPr>
              <a:t> 매뉴얼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Line 107"/>
          <p:cNvSpPr>
            <a:spLocks noChangeShapeType="1"/>
          </p:cNvSpPr>
          <p:nvPr/>
        </p:nvSpPr>
        <p:spPr bwMode="auto">
          <a:xfrm>
            <a:off x="560512" y="2204864"/>
            <a:ext cx="74277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Rectangle 115"/>
          <p:cNvSpPr>
            <a:spLocks noChangeArrowheads="1"/>
          </p:cNvSpPr>
          <p:nvPr/>
        </p:nvSpPr>
        <p:spPr bwMode="auto">
          <a:xfrm>
            <a:off x="713075" y="3377034"/>
            <a:ext cx="1154162" cy="30777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ko-KR" sz="2000" b="1" dirty="0">
                <a:latin typeface="Times New Roman" pitchFamily="18" charset="0"/>
              </a:rPr>
              <a:t>2020.07.22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560512" y="2276872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latin typeface="Tahoma" pitchFamily="34" charset="0"/>
                <a:ea typeface="+mj-ea"/>
                <a:cs typeface="Tahoma" pitchFamily="34" charset="0"/>
              </a:rPr>
              <a:t>목회자용</a:t>
            </a:r>
          </a:p>
        </p:txBody>
      </p:sp>
      <p:pic>
        <p:nvPicPr>
          <p:cNvPr id="1029" name="Picture 5" descr="세계평화통일가정연합 행정지원센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32656"/>
            <a:ext cx="37623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5" y="1484784"/>
            <a:ext cx="6637995" cy="4138842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본인이 가상계좌로 입금할 금액에 대한 리스트와 </a:t>
            </a:r>
            <a:r>
              <a:rPr lang="ko-KR" altLang="en-US" dirty="0" err="1">
                <a:latin typeface="+mn-ea"/>
                <a:ea typeface="+mn-ea"/>
              </a:rPr>
              <a:t>입급</a:t>
            </a:r>
            <a:r>
              <a:rPr lang="ko-KR" altLang="en-US" dirty="0">
                <a:latin typeface="+mn-ea"/>
                <a:ea typeface="+mn-ea"/>
              </a:rPr>
              <a:t> 완료한</a:t>
            </a:r>
            <a:endParaRPr lang="en-US" altLang="ko-KR" dirty="0">
              <a:latin typeface="+mn-ea"/>
              <a:ea typeface="+mn-ea"/>
            </a:endParaRPr>
          </a:p>
          <a:p>
            <a:pPr marL="92075" indent="0">
              <a:buNone/>
            </a:pPr>
            <a:r>
              <a:rPr lang="ko-KR" altLang="en-US" dirty="0">
                <a:latin typeface="+mn-ea"/>
                <a:ea typeface="+mn-ea"/>
              </a:rPr>
              <a:t>    내역을 확인한다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>
              <a:buFont typeface="+mj-lt"/>
              <a:buAutoNum type="arabicPeriod" startAt="2"/>
            </a:pPr>
            <a:r>
              <a:rPr lang="ko-KR" altLang="en-US" dirty="0">
                <a:latin typeface="+mn-ea"/>
                <a:ea typeface="+mn-ea"/>
              </a:rPr>
              <a:t>검색 조건에 해당하는 기준으로 </a:t>
            </a:r>
            <a:r>
              <a:rPr lang="ko-KR" altLang="en-US" dirty="0" err="1">
                <a:latin typeface="+mn-ea"/>
                <a:ea typeface="+mn-ea"/>
              </a:rPr>
              <a:t>를</a:t>
            </a:r>
            <a:r>
              <a:rPr lang="ko-KR" altLang="en-US" dirty="0">
                <a:latin typeface="+mn-ea"/>
                <a:ea typeface="+mn-ea"/>
              </a:rPr>
              <a:t> 입금할 항목을 </a:t>
            </a:r>
            <a:r>
              <a:rPr lang="en-US" altLang="ko-KR" dirty="0">
                <a:latin typeface="+mn-ea"/>
                <a:ea typeface="+mn-ea"/>
              </a:rPr>
              <a:t>“</a:t>
            </a:r>
            <a:r>
              <a:rPr lang="ko-KR" altLang="en-US" dirty="0">
                <a:latin typeface="+mn-ea"/>
                <a:ea typeface="+mn-ea"/>
              </a:rPr>
              <a:t>검색</a:t>
            </a:r>
            <a:r>
              <a:rPr lang="en-US" altLang="ko-KR" dirty="0">
                <a:latin typeface="+mn-ea"/>
                <a:ea typeface="+mn-ea"/>
              </a:rPr>
              <a:t>” </a:t>
            </a:r>
            <a:r>
              <a:rPr lang="ko-KR" altLang="en-US" dirty="0">
                <a:latin typeface="+mn-ea"/>
                <a:ea typeface="+mn-ea"/>
              </a:rPr>
              <a:t>버튼을 클릭해서 조회한다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>
              <a:buFont typeface="+mj-lt"/>
              <a:buAutoNum type="arabicPeriod" startAt="3"/>
            </a:pPr>
            <a:r>
              <a:rPr lang="ko-KR" altLang="en-US" dirty="0">
                <a:latin typeface="+mn-ea"/>
                <a:ea typeface="+mn-ea"/>
              </a:rPr>
              <a:t>가상계좌를 발급정보를 확인 </a:t>
            </a:r>
            <a:endParaRPr lang="en-US" altLang="ko-KR" dirty="0">
              <a:latin typeface="+mn-ea"/>
              <a:ea typeface="+mn-ea"/>
            </a:endParaRPr>
          </a:p>
          <a:p>
            <a:pPr>
              <a:buFont typeface="+mj-lt"/>
              <a:buAutoNum type="arabicPeriod" startAt="3"/>
            </a:pPr>
            <a:r>
              <a:rPr lang="ko-KR" altLang="en-US" dirty="0">
                <a:latin typeface="+mn-ea"/>
                <a:ea typeface="+mn-ea"/>
              </a:rPr>
              <a:t>결제대기 상태에서는 취소버튼을 눌러 가상계좌를 취소 할 수 있다</a:t>
            </a:r>
            <a:r>
              <a:rPr lang="en-US" altLang="ko-KR" dirty="0">
                <a:latin typeface="+mn-ea"/>
                <a:ea typeface="+mn-ea"/>
              </a:rPr>
              <a:t>.</a:t>
            </a:r>
            <a:r>
              <a:rPr lang="ko-KR" altLang="en-US" dirty="0">
                <a:latin typeface="+mn-ea"/>
                <a:ea typeface="+mn-ea"/>
              </a:rPr>
              <a:t> 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n-ea"/>
                <a:ea typeface="+mn-ea"/>
              </a:rPr>
              <a:t>본인이 가상계좌로 입금한 내역을 확인 및 결제를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18418" y="2142323"/>
            <a:ext cx="2896871" cy="46908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16828" y="3645024"/>
            <a:ext cx="902279" cy="108012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661588" y="1966192"/>
            <a:ext cx="241654" cy="261609"/>
            <a:chOff x="4325775" y="3030680"/>
            <a:chExt cx="141450" cy="153130"/>
          </a:xfrm>
        </p:grpSpPr>
        <p:sp>
          <p:nvSpPr>
            <p:cNvPr id="28" name="타원 2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576736" y="2492896"/>
            <a:ext cx="241654" cy="261609"/>
            <a:chOff x="4325775" y="3030680"/>
            <a:chExt cx="141450" cy="153130"/>
          </a:xfrm>
        </p:grpSpPr>
        <p:sp>
          <p:nvSpPr>
            <p:cNvPr id="31" name="타원 30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4859997" y="3514219"/>
            <a:ext cx="241654" cy="261609"/>
            <a:chOff x="4325775" y="3030680"/>
            <a:chExt cx="141450" cy="153130"/>
          </a:xfrm>
        </p:grpSpPr>
        <p:sp>
          <p:nvSpPr>
            <p:cNvPr id="34" name="타원 33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6321152" y="3815463"/>
            <a:ext cx="241654" cy="261609"/>
            <a:chOff x="4325775" y="3030680"/>
            <a:chExt cx="141450" cy="153130"/>
          </a:xfrm>
        </p:grpSpPr>
        <p:sp>
          <p:nvSpPr>
            <p:cNvPr id="37" name="타원 36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35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856656" y="2642613"/>
            <a:ext cx="6175756" cy="714379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효정원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 신청</a:t>
            </a:r>
          </a:p>
        </p:txBody>
      </p:sp>
    </p:spTree>
    <p:extLst>
      <p:ext uri="{BB962C8B-B14F-4D97-AF65-F5344CB8AC3E}">
        <p14:creationId xmlns:p14="http://schemas.microsoft.com/office/powerpoint/2010/main" val="393756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1318030"/>
            <a:ext cx="5876058" cy="4870301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민원신청 </a:t>
            </a:r>
            <a:r>
              <a:rPr lang="en-US" altLang="ko-KR" dirty="0"/>
              <a:t>&gt; </a:t>
            </a:r>
            <a:r>
              <a:rPr lang="ko-KR" altLang="en-US" dirty="0"/>
              <a:t>효정원신청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endParaRPr lang="en-US" altLang="ko-KR" dirty="0">
              <a:latin typeface="+mn-ea"/>
              <a:ea typeface="+mn-ea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식구선택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식구를 선택하면 식구의 기본정보가 등록이 되며 전화번호와 이메일은 </a:t>
            </a:r>
            <a:r>
              <a:rPr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수정가능합니다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>
              <a:buFont typeface="+mj-lt"/>
              <a:buAutoNum type="arabicPeriod" startAt="3"/>
            </a:pP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신청을 클릭하시면 신청이 완료됩니다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92075" indent="0">
              <a:buNone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92075" indent="0">
              <a:buNone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92075" indent="0">
              <a:buNone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92075" indent="0">
              <a:buNone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92075" indent="0">
              <a:buNone/>
            </a:pP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헌금은 결제내역에서 선택하시고 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n-ea"/>
                <a:ea typeface="+mn-ea"/>
              </a:rPr>
              <a:t>효정원신청</a:t>
            </a:r>
            <a:endParaRPr lang="en-US" altLang="ko-KR" dirty="0">
              <a:latin typeface="+mn-ea"/>
              <a:ea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825828" y="2418038"/>
            <a:ext cx="241654" cy="261609"/>
            <a:chOff x="4325775" y="3030680"/>
            <a:chExt cx="141450" cy="153130"/>
          </a:xfrm>
        </p:grpSpPr>
        <p:sp>
          <p:nvSpPr>
            <p:cNvPr id="17" name="타원 16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326970" y="3645024"/>
            <a:ext cx="241654" cy="261609"/>
            <a:chOff x="4325775" y="3030680"/>
            <a:chExt cx="141450" cy="153130"/>
          </a:xfrm>
        </p:grpSpPr>
        <p:sp>
          <p:nvSpPr>
            <p:cNvPr id="23" name="타원 2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3080792" y="5493301"/>
            <a:ext cx="241654" cy="261609"/>
            <a:chOff x="4325775" y="3030680"/>
            <a:chExt cx="141450" cy="153130"/>
          </a:xfrm>
        </p:grpSpPr>
        <p:sp>
          <p:nvSpPr>
            <p:cNvPr id="26" name="타원 25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46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856656" y="2642613"/>
            <a:ext cx="6175756" cy="714379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헌금봉헌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072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5" y="1628800"/>
            <a:ext cx="6686759" cy="4144937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본인이 가상계좌로 봉헌할 내역을 확인한다</a:t>
            </a:r>
            <a:r>
              <a:rPr lang="en-US" altLang="ko-KR" dirty="0">
                <a:latin typeface="+mn-ea"/>
                <a:ea typeface="+mn-ea"/>
              </a:rPr>
              <a:t>.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여러 종류의 헌금들을 한번에 담을 수 있다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pPr marL="92075" indent="0">
              <a:buNone/>
            </a:pPr>
            <a:r>
              <a:rPr lang="en-US" altLang="ko-KR" dirty="0">
                <a:latin typeface="+mj-ea"/>
                <a:ea typeface="+mj-ea"/>
              </a:rPr>
              <a:t>2. “</a:t>
            </a:r>
            <a:r>
              <a:rPr lang="ko-KR" altLang="en-US" dirty="0">
                <a:latin typeface="+mj-ea"/>
                <a:ea typeface="+mj-ea"/>
              </a:rPr>
              <a:t>선택항목결제</a:t>
            </a:r>
            <a:r>
              <a:rPr lang="en-US" altLang="ko-KR" dirty="0">
                <a:latin typeface="+mj-ea"/>
                <a:ea typeface="+mj-ea"/>
              </a:rPr>
              <a:t>” </a:t>
            </a:r>
            <a:r>
              <a:rPr lang="ko-KR" altLang="en-US" dirty="0">
                <a:latin typeface="+mj-ea"/>
                <a:ea typeface="+mj-ea"/>
              </a:rPr>
              <a:t>버튼 </a:t>
            </a:r>
            <a:r>
              <a:rPr lang="ko-KR" altLang="en-US" dirty="0" err="1">
                <a:latin typeface="+mj-ea"/>
                <a:ea typeface="+mj-ea"/>
              </a:rPr>
              <a:t>클릭시</a:t>
            </a:r>
            <a:endParaRPr lang="en-US" altLang="ko-KR" dirty="0">
              <a:latin typeface="+mj-ea"/>
              <a:ea typeface="+mj-ea"/>
            </a:endParaRPr>
          </a:p>
          <a:p>
            <a:pPr marL="92075" indent="0">
              <a:buNone/>
            </a:pPr>
            <a:r>
              <a:rPr lang="ko-KR" altLang="en-US" dirty="0">
                <a:latin typeface="+mj-ea"/>
                <a:ea typeface="+mj-ea"/>
              </a:rPr>
              <a:t>    가상계좌를 발급받은 처리를 한다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92075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92075" indent="0">
              <a:buNone/>
            </a:pPr>
            <a:r>
              <a:rPr lang="en-US" altLang="ko-KR" dirty="0">
                <a:latin typeface="+mj-ea"/>
                <a:ea typeface="+mj-ea"/>
              </a:rPr>
              <a:t>※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까지 선택하여 결제가능 추후 개수가 늘어날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pPr marL="92075" indent="0">
              <a:buNone/>
            </a:pP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n-ea"/>
                <a:ea typeface="+mn-ea"/>
              </a:rPr>
              <a:t>본인이 가상계좌로 봉헌할 내역을 확인 및 결제를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88504" y="4221088"/>
            <a:ext cx="6120680" cy="99814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36776" y="5157192"/>
            <a:ext cx="241666" cy="261611"/>
            <a:chOff x="4325775" y="3030676"/>
            <a:chExt cx="141457" cy="153131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25782" y="3030676"/>
              <a:ext cx="141450" cy="1531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98844" y="4797152"/>
            <a:ext cx="241654" cy="261609"/>
            <a:chOff x="4325775" y="3030680"/>
            <a:chExt cx="141450" cy="153130"/>
          </a:xfrm>
        </p:grpSpPr>
        <p:sp>
          <p:nvSpPr>
            <p:cNvPr id="20" name="타원 19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6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yashi\Desktop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484784"/>
            <a:ext cx="5616624" cy="43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가상계좌를 발급하기 위한 동의사항 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전체동의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r>
              <a:rPr lang="ko-KR" altLang="en-US" dirty="0">
                <a:latin typeface="+mn-ea"/>
                <a:ea typeface="+mn-ea"/>
              </a:rPr>
              <a:t>가상계좌를 발급하기 위한 동의사항 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개별동의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pPr marL="92075" indent="0">
              <a:buNone/>
            </a:pPr>
            <a:r>
              <a:rPr lang="en-US" altLang="ko-KR" dirty="0">
                <a:latin typeface="+mn-ea"/>
                <a:ea typeface="+mn-ea"/>
              </a:rPr>
              <a:t>3. “</a:t>
            </a:r>
            <a:r>
              <a:rPr lang="ko-KR" altLang="en-US" dirty="0">
                <a:latin typeface="+mn-ea"/>
                <a:ea typeface="+mn-ea"/>
              </a:rPr>
              <a:t>다음</a:t>
            </a:r>
            <a:r>
              <a:rPr lang="en-US" altLang="ko-KR" dirty="0">
                <a:latin typeface="+mn-ea"/>
                <a:ea typeface="+mn-ea"/>
              </a:rPr>
              <a:t>” </a:t>
            </a:r>
            <a:r>
              <a:rPr lang="ko-KR" altLang="en-US" dirty="0">
                <a:latin typeface="+mn-ea"/>
                <a:ea typeface="+mn-ea"/>
              </a:rPr>
              <a:t>버튼 클릭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751931" y="2420888"/>
            <a:ext cx="3129062" cy="252312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510276" y="2359959"/>
            <a:ext cx="241654" cy="261609"/>
            <a:chOff x="4325775" y="3030680"/>
            <a:chExt cx="141450" cy="153130"/>
          </a:xfrm>
        </p:grpSpPr>
        <p:sp>
          <p:nvSpPr>
            <p:cNvPr id="23" name="타원 2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088904" y="2121013"/>
            <a:ext cx="241654" cy="261609"/>
            <a:chOff x="4325775" y="3030680"/>
            <a:chExt cx="141450" cy="153130"/>
          </a:xfrm>
        </p:grpSpPr>
        <p:sp>
          <p:nvSpPr>
            <p:cNvPr id="26" name="타원 25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962336" y="5311101"/>
            <a:ext cx="241654" cy="261609"/>
            <a:chOff x="4325775" y="3030680"/>
            <a:chExt cx="141450" cy="153130"/>
          </a:xfrm>
        </p:grpSpPr>
        <p:sp>
          <p:nvSpPr>
            <p:cNvPr id="29" name="타원 28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33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484784"/>
            <a:ext cx="6260074" cy="4577717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입금은행을 선택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송금자명을 입력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입금기한 날짜가 표시됨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기한날짜까지 결제금액을 정확하게 입금해야 한다</a:t>
            </a:r>
            <a:r>
              <a:rPr lang="en-US" altLang="ko-KR" dirty="0">
                <a:latin typeface="+mj-ea"/>
                <a:ea typeface="+mj-ea"/>
              </a:rPr>
              <a:t>)</a:t>
            </a:r>
          </a:p>
          <a:p>
            <a:r>
              <a:rPr lang="en-US" altLang="ko-KR" dirty="0">
                <a:latin typeface="+mj-ea"/>
                <a:ea typeface="+mj-ea"/>
              </a:rPr>
              <a:t>“</a:t>
            </a:r>
            <a:r>
              <a:rPr lang="ko-KR" altLang="en-US" dirty="0">
                <a:latin typeface="+mj-ea"/>
                <a:ea typeface="+mj-ea"/>
              </a:rPr>
              <a:t>다음</a:t>
            </a:r>
            <a:r>
              <a:rPr lang="en-US" altLang="ko-KR" dirty="0">
                <a:latin typeface="+mj-ea"/>
                <a:ea typeface="+mj-ea"/>
              </a:rPr>
              <a:t>” </a:t>
            </a:r>
            <a:r>
              <a:rPr lang="ko-KR" altLang="en-US" dirty="0">
                <a:latin typeface="+mj-ea"/>
                <a:ea typeface="+mj-ea"/>
              </a:rPr>
              <a:t>버튼 클릭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3775242" y="2204864"/>
            <a:ext cx="241654" cy="261609"/>
            <a:chOff x="4325775" y="3030680"/>
            <a:chExt cx="141450" cy="153130"/>
          </a:xfrm>
        </p:grpSpPr>
        <p:sp>
          <p:nvSpPr>
            <p:cNvPr id="26" name="타원 25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487210" y="1904601"/>
            <a:ext cx="241654" cy="261609"/>
            <a:chOff x="4325775" y="3030680"/>
            <a:chExt cx="141450" cy="153130"/>
          </a:xfrm>
        </p:grpSpPr>
        <p:sp>
          <p:nvSpPr>
            <p:cNvPr id="29" name="타원 28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088904" y="2636912"/>
            <a:ext cx="241673" cy="261609"/>
            <a:chOff x="4325764" y="3030680"/>
            <a:chExt cx="141461" cy="153130"/>
          </a:xfrm>
        </p:grpSpPr>
        <p:sp>
          <p:nvSpPr>
            <p:cNvPr id="32" name="타원 31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25764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5395167" y="5451672"/>
            <a:ext cx="241654" cy="261609"/>
            <a:chOff x="4325775" y="3030680"/>
            <a:chExt cx="141450" cy="153130"/>
          </a:xfrm>
        </p:grpSpPr>
        <p:sp>
          <p:nvSpPr>
            <p:cNvPr id="35" name="타원 34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58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412776"/>
            <a:ext cx="6705045" cy="4693532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입력내역 확인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결제내역 정보를 받기 위해 </a:t>
            </a:r>
            <a:r>
              <a:rPr lang="ko-KR" altLang="en-US" dirty="0" err="1">
                <a:latin typeface="+mj-ea"/>
                <a:ea typeface="+mj-ea"/>
              </a:rPr>
              <a:t>이메일</a:t>
            </a:r>
            <a:r>
              <a:rPr lang="ko-KR" altLang="en-US" dirty="0">
                <a:latin typeface="+mj-ea"/>
                <a:ea typeface="+mj-ea"/>
              </a:rPr>
              <a:t> 정보 입력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“</a:t>
            </a:r>
            <a:r>
              <a:rPr lang="ko-KR" altLang="en-US" dirty="0">
                <a:latin typeface="+mj-ea"/>
                <a:ea typeface="+mj-ea"/>
              </a:rPr>
              <a:t>결제</a:t>
            </a:r>
            <a:r>
              <a:rPr lang="en-US" altLang="ko-KR" dirty="0">
                <a:latin typeface="+mj-ea"/>
                <a:ea typeface="+mj-ea"/>
              </a:rPr>
              <a:t>” </a:t>
            </a:r>
            <a:r>
              <a:rPr lang="ko-KR" altLang="en-US" dirty="0">
                <a:latin typeface="+mj-ea"/>
                <a:ea typeface="+mj-ea"/>
              </a:rPr>
              <a:t>버튼 클릭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568624" y="1916832"/>
            <a:ext cx="3600400" cy="252028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ko-KR" altLang="en-US" sz="200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424608" y="1844824"/>
            <a:ext cx="241654" cy="261609"/>
            <a:chOff x="4325775" y="3030680"/>
            <a:chExt cx="141450" cy="153130"/>
          </a:xfrm>
        </p:grpSpPr>
        <p:sp>
          <p:nvSpPr>
            <p:cNvPr id="21" name="타원 20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304928" y="3573016"/>
            <a:ext cx="241654" cy="261609"/>
            <a:chOff x="4325775" y="3030680"/>
            <a:chExt cx="141450" cy="153130"/>
          </a:xfrm>
        </p:grpSpPr>
        <p:sp>
          <p:nvSpPr>
            <p:cNvPr id="24" name="타원 23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385048" y="5589240"/>
            <a:ext cx="241654" cy="261609"/>
            <a:chOff x="4325775" y="3030680"/>
            <a:chExt cx="141450" cy="153130"/>
          </a:xfrm>
        </p:grpSpPr>
        <p:sp>
          <p:nvSpPr>
            <p:cNvPr id="30" name="타원 29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29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2"/>
          <a:stretch/>
        </p:blipFill>
        <p:spPr>
          <a:xfrm>
            <a:off x="757102" y="1556792"/>
            <a:ext cx="5348026" cy="4467998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결제정보 확인</a:t>
            </a:r>
            <a:r>
              <a:rPr lang="en-US" altLang="ko-KR" dirty="0">
                <a:latin typeface="+mj-ea"/>
                <a:ea typeface="+mj-ea"/>
              </a:rPr>
              <a:t>.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 </a:t>
            </a:r>
            <a:r>
              <a:rPr lang="ko-KR" altLang="en-US" dirty="0">
                <a:latin typeface="+mj-ea"/>
                <a:ea typeface="+mj-ea"/>
              </a:rPr>
              <a:t>가상계좌번호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입금은행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예금주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헌금금액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입금기한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136576" y="3780944"/>
            <a:ext cx="3096344" cy="108821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ko-KR" altLang="en-US" sz="200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966930" y="3645024"/>
            <a:ext cx="241654" cy="261609"/>
            <a:chOff x="4325775" y="3030680"/>
            <a:chExt cx="141450" cy="153130"/>
          </a:xfrm>
        </p:grpSpPr>
        <p:sp>
          <p:nvSpPr>
            <p:cNvPr id="16" name="타원 15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5775" y="3030680"/>
              <a:ext cx="141450" cy="153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03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76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 w="9525"/>
      </a:spPr>
      <a:bodyPr rtlCol="0" anchor="ctr" anchorCtr="0"/>
      <a:lstStyle>
        <a:defPPr algn="ctr">
          <a:defRPr sz="2000" smtClean="0">
            <a:solidFill>
              <a:schemeClr val="tx1"/>
            </a:solidFill>
            <a:latin typeface="Arial" pitchFamily="34" charset="0"/>
            <a:ea typeface="굴림" pitchFamily="50" charset="-127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18786</TotalTime>
  <Words>273</Words>
  <Application>Microsoft Office PowerPoint</Application>
  <PresentationFormat>A4 용지(210x297mm)</PresentationFormat>
  <Paragraphs>78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굴림</vt:lpstr>
      <vt:lpstr>맑은 고딕</vt:lpstr>
      <vt:lpstr>Arial</vt:lpstr>
      <vt:lpstr>Tahoma</vt:lpstr>
      <vt:lpstr>Times New Roman</vt:lpstr>
      <vt:lpstr>blank</vt:lpstr>
      <vt:lpstr>효정원 매뉴얼</vt:lpstr>
      <vt:lpstr>1. 효정원 신청</vt:lpstr>
      <vt:lpstr>PowerPoint 프레젠테이션</vt:lpstr>
      <vt:lpstr>2. 헌금봉헌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   전략기획실  Aug. 2010</dc:title>
  <dc:creator>김보라</dc:creator>
  <cp:lastModifiedBy>신한국 가정연합</cp:lastModifiedBy>
  <cp:revision>755</cp:revision>
  <cp:lastPrinted>2018-03-14T01:37:24Z</cp:lastPrinted>
  <dcterms:created xsi:type="dcterms:W3CDTF">2010-08-24T06:43:24Z</dcterms:created>
  <dcterms:modified xsi:type="dcterms:W3CDTF">2020-07-22T08:17:21Z</dcterms:modified>
</cp:coreProperties>
</file>