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9" r:id="rId3"/>
    <p:sldId id="280" r:id="rId4"/>
    <p:sldId id="270" r:id="rId5"/>
    <p:sldId id="274" r:id="rId6"/>
    <p:sldId id="276" r:id="rId7"/>
    <p:sldId id="277" r:id="rId8"/>
    <p:sldId id="278" r:id="rId9"/>
    <p:sldId id="283" r:id="rId10"/>
    <p:sldId id="282" r:id="rId11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EBF9FF"/>
    <a:srgbClr val="0082BC"/>
    <a:srgbClr val="8FDCFF"/>
    <a:srgbClr val="D5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00" autoAdjust="0"/>
  </p:normalViewPr>
  <p:slideViewPr>
    <p:cSldViewPr snapToGrid="0">
      <p:cViewPr varScale="1">
        <p:scale>
          <a:sx n="103" d="100"/>
          <a:sy n="103" d="100"/>
        </p:scale>
        <p:origin x="-10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6017B05-18C6-4BE0-83E9-5B21770BE22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28F74B9-3BEE-4CC0-BFBE-65A1526431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22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70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14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2712" y="33908"/>
            <a:ext cx="12504712" cy="5123284"/>
          </a:xfrm>
          <a:prstGeom prst="rect">
            <a:avLst/>
          </a:prstGeom>
        </p:spPr>
      </p:pic>
      <p:pic>
        <p:nvPicPr>
          <p:cNvPr id="5" name="Picture 5" descr="\\psf\데스크탑\파씨오네\통일교\희망드림 컨퍼런스\제작물\jpg\8.11\희망드림 컨퍼런스-소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16" y="1162844"/>
            <a:ext cx="28951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78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8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4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6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56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7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37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F86-C140-432F-A20A-82FCF1077517}" type="datetimeFigureOut">
              <a:rPr lang="ko-KR" altLang="en-US" smtClean="0"/>
              <a:t>2019-01-19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028E-62E1-43D0-9C57-3DE93B25E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52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2486"/>
            <a:ext cx="12192000" cy="2979582"/>
          </a:xfrm>
          <a:prstGeom prst="rect">
            <a:avLst/>
          </a:prstGeom>
          <a:solidFill>
            <a:srgbClr val="EBF9FF"/>
          </a:solidFill>
        </p:spPr>
        <p:txBody>
          <a:bodyPr wrap="square" anchor="ctr">
            <a:noAutofit/>
          </a:bodyPr>
          <a:lstStyle>
            <a:defPPr>
              <a:defRPr lang="ko-KR"/>
            </a:defPPr>
            <a:lvl1pPr marL="0" algn="ctr" defTabSz="914400" eaLnBrk="1" fontAlgn="auto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kumimoji="0" sz="5400" spc="-15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Arial" pitchFamily="34" charset="0"/>
              </a:defRPr>
            </a:lvl1pPr>
            <a:lvl2pPr defTabSz="914400" eaLnBrk="1" hangingPunct="1">
              <a:defRPr sz="1800">
                <a:latin typeface="+mn-lt"/>
                <a:ea typeface="+mn-ea"/>
              </a:defRPr>
            </a:lvl2pPr>
            <a:lvl3pPr defTabSz="914400" eaLnBrk="1" hangingPunct="1">
              <a:defRPr sz="1800">
                <a:latin typeface="+mn-lt"/>
                <a:ea typeface="+mn-ea"/>
              </a:defRPr>
            </a:lvl3pPr>
            <a:lvl4pPr defTabSz="914400" eaLnBrk="1" hangingPunct="1">
              <a:defRPr sz="1800">
                <a:latin typeface="+mn-lt"/>
                <a:ea typeface="+mn-ea"/>
              </a:defRPr>
            </a:lvl4pPr>
            <a:lvl5pPr defTabSz="914400" eaLnBrk="1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3600" spc="-3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신종족메시아</a:t>
            </a:r>
            <a:r>
              <a:rPr lang="ko-KR" altLang="en-US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 완료</a:t>
            </a:r>
            <a:r>
              <a:rPr lang="en-US" altLang="ko-KR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(</a:t>
            </a:r>
            <a:r>
              <a:rPr lang="ko-KR" altLang="en-US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인증</a:t>
            </a:r>
            <a:r>
              <a:rPr lang="en-US" altLang="ko-KR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)</a:t>
            </a:r>
            <a:r>
              <a:rPr lang="ko-KR" altLang="en-US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 </a:t>
            </a:r>
            <a:r>
              <a:rPr lang="en-US" altLang="ko-KR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7</a:t>
            </a:r>
            <a:r>
              <a:rPr lang="ko-KR" altLang="en-US" sz="3600" spc="-3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가지 조건 충족을 위한</a:t>
            </a:r>
            <a:endParaRPr lang="en-US" altLang="ko-KR" sz="3600" spc="-300" dirty="0" smtClean="0">
              <a:solidFill>
                <a:schemeClr val="tx2">
                  <a:lumMod val="75000"/>
                </a:schemeClr>
              </a:solidFill>
              <a:effectLst/>
              <a:latin typeface=" 윤명조450" panose="02030504000101010101" pitchFamily="18" charset="-127"/>
              <a:ea typeface=" 윤명조450" panose="020305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6000" spc="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교회관리시스템 행정 매뉴얼</a:t>
            </a:r>
            <a:endParaRPr lang="en-US" altLang="ko-KR" sz="6000" spc="0" dirty="0" smtClean="0">
              <a:solidFill>
                <a:schemeClr val="tx2">
                  <a:lumMod val="75000"/>
                </a:schemeClr>
              </a:solidFill>
              <a:effectLst/>
              <a:latin typeface=" 윤명조450" panose="02030504000101010101" pitchFamily="18" charset="-127"/>
              <a:ea typeface=" 윤명조450" panose="02030504000101010101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1600" dirty="0" smtClean="0">
              <a:solidFill>
                <a:schemeClr val="tx2">
                  <a:lumMod val="75000"/>
                </a:schemeClr>
              </a:solidFill>
              <a:effectLst/>
              <a:latin typeface=" 윤명조450" panose="02030504000101010101" pitchFamily="18" charset="-127"/>
              <a:ea typeface=" 윤명조450" panose="02030504000101010101" pitchFamily="18" charset="-127"/>
            </a:endParaRPr>
          </a:p>
          <a:p>
            <a:pPr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-</a:t>
            </a:r>
            <a:r>
              <a:rPr lang="ko-KR" altLang="en-US" sz="3200" dirty="0" err="1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탕감봉</a:t>
            </a:r>
            <a:r>
              <a:rPr lang="en-US" altLang="ko-KR" sz="3200" dirty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, 40</a:t>
            </a:r>
            <a:r>
              <a:rPr lang="ko-KR" altLang="en-US" sz="3200" dirty="0" err="1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일정성</a:t>
            </a:r>
            <a:r>
              <a:rPr lang="en-US" altLang="ko-KR" sz="3200" dirty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(</a:t>
            </a:r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성별</a:t>
            </a:r>
            <a:r>
              <a:rPr lang="en-US" altLang="ko-KR" sz="3200" dirty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), 3</a:t>
            </a:r>
            <a:r>
              <a:rPr lang="ko-KR" altLang="en-US" sz="3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일행사</a:t>
            </a:r>
            <a:r>
              <a:rPr lang="ko-KR" altLang="en-US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 행정을 중심으로</a:t>
            </a:r>
            <a:r>
              <a:rPr lang="en-US" altLang="ko-KR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 윤명조450" panose="02030504000101010101" pitchFamily="18" charset="-127"/>
                <a:ea typeface=" 윤명조450" panose="02030504000101010101" pitchFamily="18" charset="-127"/>
              </a:rPr>
              <a:t>-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8200" y="5187198"/>
            <a:ext cx="10515600" cy="7520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800" b="1" dirty="0" smtClean="0"/>
              <a:t>2019.01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152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1" y="1658651"/>
            <a:ext cx="11680948" cy="368230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 smtClean="0"/>
              <a:t>3-2. </a:t>
            </a:r>
            <a:r>
              <a:rPr lang="ko-KR" altLang="en-US" sz="2800" b="1" dirty="0"/>
              <a:t>기성 축복가정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조건 </a:t>
            </a:r>
            <a:r>
              <a:rPr lang="ko-KR" altLang="en-US" sz="2800" b="1" dirty="0" smtClean="0"/>
              <a:t>행정안내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교구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6033" y="968222"/>
            <a:ext cx="11479315" cy="54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/>
              <a:t>접근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식구관리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err="1" smtClean="0"/>
              <a:t>신종족메시아관리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err="1" smtClean="0"/>
              <a:t>신종메</a:t>
            </a:r>
            <a:r>
              <a:rPr lang="ko-KR" altLang="en-US" sz="1800" b="1" dirty="0" smtClean="0"/>
              <a:t> 사명완수 처리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smtClean="0"/>
              <a:t>승인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교구</a:t>
            </a:r>
            <a:r>
              <a:rPr lang="en-US" altLang="ko-KR" sz="1800" b="1" dirty="0" smtClean="0"/>
              <a:t>) </a:t>
            </a:r>
            <a:endParaRPr lang="ko-KR" altLang="en-US" sz="1800" b="1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469110" y="5118612"/>
            <a:ext cx="1306350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8235308" y="2130176"/>
            <a:ext cx="565792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143986" y="2580601"/>
            <a:ext cx="132895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11297016" y="3329642"/>
            <a:ext cx="565792" cy="197455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21976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85994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876361"/>
          </a:xfrm>
          <a:ln>
            <a:noFill/>
          </a:ln>
        </p:spPr>
        <p:txBody>
          <a:bodyPr lIns="72000" rIns="72000">
            <a:normAutofit/>
          </a:bodyPr>
          <a:lstStyle/>
          <a:p>
            <a:pPr algn="ctr"/>
            <a:r>
              <a:rPr lang="ko-KR" altLang="en-US" sz="4000" b="1" dirty="0" smtClean="0"/>
              <a:t>목차</a:t>
            </a:r>
            <a:endParaRPr lang="ko-KR" altLang="en-US" sz="4000" b="1" dirty="0"/>
          </a:p>
        </p:txBody>
      </p:sp>
      <p:sp>
        <p:nvSpPr>
          <p:cNvPr id="17" name="직사각형 16"/>
          <p:cNvSpPr/>
          <p:nvPr/>
        </p:nvSpPr>
        <p:spPr>
          <a:xfrm>
            <a:off x="352425" y="1637075"/>
            <a:ext cx="11487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80000"/>
              </a:lnSpc>
              <a:buFont typeface="+mj-lt"/>
              <a:buAutoNum type="arabicPeriod"/>
            </a:pPr>
            <a:r>
              <a:rPr lang="ko-KR" altLang="en-US" sz="2000" b="1" kern="0" dirty="0" smtClean="0">
                <a:latin typeface="+mj-ea"/>
                <a:ea typeface="+mj-ea"/>
              </a:rPr>
              <a:t>행정안내 개요</a:t>
            </a:r>
            <a:endParaRPr lang="en-US" altLang="ko-KR" sz="2000" b="1" kern="0" dirty="0" smtClean="0">
              <a:latin typeface="+mj-ea"/>
              <a:ea typeface="+mj-ea"/>
            </a:endParaRPr>
          </a:p>
          <a:p>
            <a:pPr marL="457200" indent="-457200" algn="just" fontAlgn="base">
              <a:lnSpc>
                <a:spcPct val="180000"/>
              </a:lnSpc>
              <a:buFont typeface="+mj-lt"/>
              <a:buAutoNum type="arabicPeriod"/>
            </a:pPr>
            <a:r>
              <a:rPr lang="ko-KR" altLang="en-US" sz="2000" b="1" dirty="0"/>
              <a:t>교회관리시스템상 축복행정프로세스에 등록된 </a:t>
            </a:r>
            <a:r>
              <a:rPr lang="ko-KR" altLang="en-US" sz="2000" b="1" dirty="0" smtClean="0"/>
              <a:t>축복가정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조건 행정안내</a:t>
            </a:r>
            <a:r>
              <a:rPr lang="en-US" altLang="ko-KR" sz="2000" b="1" dirty="0" smtClean="0"/>
              <a:t>(</a:t>
            </a:r>
            <a:r>
              <a:rPr lang="en-US" altLang="ko-KR" sz="2000" b="1" dirty="0"/>
              <a:t>2010</a:t>
            </a:r>
            <a:r>
              <a:rPr lang="ko-KR" altLang="en-US" sz="2000" b="1" dirty="0"/>
              <a:t>년 이후</a:t>
            </a:r>
            <a:r>
              <a:rPr lang="en-US" altLang="ko-KR" sz="2000" b="1" dirty="0"/>
              <a:t>)</a:t>
            </a:r>
            <a:endParaRPr lang="ko-KR" altLang="en-US" sz="2000" dirty="0"/>
          </a:p>
          <a:p>
            <a:pPr marL="457200" indent="-457200" algn="just" fontAlgn="base">
              <a:lnSpc>
                <a:spcPct val="180000"/>
              </a:lnSpc>
              <a:buFont typeface="+mj-lt"/>
              <a:buAutoNum type="arabicPeriod"/>
            </a:pPr>
            <a:r>
              <a:rPr lang="ko-KR" altLang="en-US" sz="2000" b="1" dirty="0" smtClean="0"/>
              <a:t>기성 축복가정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조건 행정안내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행정 편의를 위한 추가개발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건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1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2425" y="1318100"/>
            <a:ext cx="1148715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v"/>
            </a:pPr>
            <a:r>
              <a:rPr lang="ko-KR" altLang="en-US" sz="2000" b="1" kern="0" dirty="0" err="1" smtClean="0">
                <a:latin typeface="+mj-ea"/>
                <a:ea typeface="+mj-ea"/>
              </a:rPr>
              <a:t>신종족메시아</a:t>
            </a:r>
            <a:r>
              <a:rPr lang="ko-KR" altLang="en-US" sz="2000" b="1" kern="0" dirty="0" smtClean="0">
                <a:latin typeface="+mj-ea"/>
                <a:ea typeface="+mj-ea"/>
              </a:rPr>
              <a:t> </a:t>
            </a:r>
            <a:r>
              <a:rPr lang="ko-KR" altLang="en-US" sz="2000" b="1" kern="0" dirty="0">
                <a:latin typeface="+mj-ea"/>
                <a:ea typeface="+mj-ea"/>
              </a:rPr>
              <a:t>사명완수 및 완료 </a:t>
            </a:r>
            <a:r>
              <a:rPr lang="en-US" altLang="ko-KR" sz="2000" b="1" kern="0" dirty="0">
                <a:latin typeface="+mj-ea"/>
                <a:ea typeface="+mj-ea"/>
              </a:rPr>
              <a:t>7</a:t>
            </a:r>
            <a:r>
              <a:rPr lang="ko-KR" altLang="en-US" sz="2000" b="1" kern="0" dirty="0">
                <a:latin typeface="+mj-ea"/>
                <a:ea typeface="+mj-ea"/>
              </a:rPr>
              <a:t>조건 행정 안내</a:t>
            </a:r>
          </a:p>
          <a:p>
            <a:pPr indent="-596900" algn="just" fontAlgn="base">
              <a:lnSpc>
                <a:spcPct val="200000"/>
              </a:lnSpc>
            </a:pPr>
            <a:r>
              <a:rPr lang="ko-KR" altLang="en-US" b="1" kern="0" dirty="0">
                <a:latin typeface="+mj-ea"/>
                <a:ea typeface="+mj-ea"/>
              </a:rPr>
              <a:t>  </a:t>
            </a:r>
            <a:r>
              <a:rPr lang="en-US" altLang="ko-KR" b="1" kern="0" dirty="0">
                <a:latin typeface="+mj-ea"/>
                <a:ea typeface="+mj-ea"/>
              </a:rPr>
              <a:t>1) 4</a:t>
            </a:r>
            <a:r>
              <a:rPr lang="ko-KR" altLang="en-US" b="1" kern="0" dirty="0">
                <a:latin typeface="+mj-ea"/>
                <a:ea typeface="+mj-ea"/>
              </a:rPr>
              <a:t>조건</a:t>
            </a:r>
            <a:r>
              <a:rPr lang="en-US" altLang="ko-KR" b="1" kern="0" dirty="0">
                <a:latin typeface="+mj-ea"/>
                <a:ea typeface="+mj-ea"/>
              </a:rPr>
              <a:t>(</a:t>
            </a:r>
            <a:r>
              <a:rPr lang="ko-KR" altLang="en-US" b="1" kern="0" dirty="0">
                <a:latin typeface="+mj-ea"/>
                <a:ea typeface="+mj-ea"/>
              </a:rPr>
              <a:t>교육</a:t>
            </a:r>
            <a:r>
              <a:rPr lang="en-US" altLang="ko-KR" b="1" kern="0" dirty="0">
                <a:latin typeface="+mj-ea"/>
                <a:ea typeface="+mj-ea"/>
              </a:rPr>
              <a:t>, </a:t>
            </a:r>
            <a:r>
              <a:rPr lang="ko-KR" altLang="en-US" b="1" kern="0" dirty="0">
                <a:latin typeface="+mj-ea"/>
                <a:ea typeface="+mj-ea"/>
              </a:rPr>
              <a:t>축복헌금</a:t>
            </a:r>
            <a:r>
              <a:rPr lang="en-US" altLang="ko-KR" b="1" kern="0" dirty="0">
                <a:latin typeface="+mj-ea"/>
                <a:ea typeface="+mj-ea"/>
              </a:rPr>
              <a:t>, </a:t>
            </a:r>
            <a:r>
              <a:rPr lang="ko-KR" altLang="en-US" b="1" kern="0" dirty="0">
                <a:latin typeface="+mj-ea"/>
                <a:ea typeface="+mj-ea"/>
              </a:rPr>
              <a:t>성주식</a:t>
            </a:r>
            <a:r>
              <a:rPr lang="en-US" altLang="ko-KR" b="1" kern="0" dirty="0">
                <a:latin typeface="+mj-ea"/>
                <a:ea typeface="+mj-ea"/>
              </a:rPr>
              <a:t>, </a:t>
            </a:r>
            <a:r>
              <a:rPr lang="ko-KR" altLang="en-US" b="1" kern="0" dirty="0">
                <a:latin typeface="+mj-ea"/>
                <a:ea typeface="+mj-ea"/>
              </a:rPr>
              <a:t>축도</a:t>
            </a:r>
            <a:r>
              <a:rPr lang="en-US" altLang="ko-KR" b="1" kern="0" dirty="0">
                <a:latin typeface="+mj-ea"/>
                <a:ea typeface="+mj-ea"/>
              </a:rPr>
              <a:t>): </a:t>
            </a:r>
            <a:r>
              <a:rPr lang="ko-KR" altLang="en-US" kern="0" dirty="0">
                <a:latin typeface="+mj-ea"/>
                <a:ea typeface="+mj-ea"/>
              </a:rPr>
              <a:t>축복확정이 된 축복가정의 경우 자동 충족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596900" algn="just" fontAlgn="base">
              <a:lnSpc>
                <a:spcPct val="200000"/>
              </a:lnSpc>
            </a:pPr>
            <a:r>
              <a:rPr lang="en-US" altLang="ko-KR" b="1" kern="0" dirty="0" smtClean="0">
                <a:latin typeface="+mj-ea"/>
                <a:ea typeface="+mj-ea"/>
              </a:rPr>
              <a:t>  2</a:t>
            </a:r>
            <a:r>
              <a:rPr lang="en-US" altLang="ko-KR" b="1" kern="0" dirty="0">
                <a:latin typeface="+mj-ea"/>
                <a:ea typeface="+mj-ea"/>
              </a:rPr>
              <a:t>) 3</a:t>
            </a:r>
            <a:r>
              <a:rPr lang="ko-KR" altLang="en-US" b="1" kern="0" dirty="0">
                <a:latin typeface="+mj-ea"/>
                <a:ea typeface="+mj-ea"/>
              </a:rPr>
              <a:t>조건</a:t>
            </a:r>
            <a:r>
              <a:rPr lang="en-US" altLang="ko-KR" b="1" kern="0" dirty="0">
                <a:latin typeface="+mj-ea"/>
                <a:ea typeface="+mj-ea"/>
              </a:rPr>
              <a:t>(</a:t>
            </a:r>
            <a:r>
              <a:rPr lang="ko-KR" altLang="en-US" b="1" kern="0" dirty="0" err="1">
                <a:latin typeface="+mj-ea"/>
                <a:ea typeface="+mj-ea"/>
              </a:rPr>
              <a:t>탕감봉</a:t>
            </a:r>
            <a:r>
              <a:rPr lang="en-US" altLang="ko-KR" b="1" kern="0" dirty="0">
                <a:latin typeface="+mj-ea"/>
                <a:ea typeface="+mj-ea"/>
              </a:rPr>
              <a:t>, 40</a:t>
            </a:r>
            <a:r>
              <a:rPr lang="ko-KR" altLang="en-US" b="1" kern="0" dirty="0" err="1">
                <a:latin typeface="+mj-ea"/>
                <a:ea typeface="+mj-ea"/>
              </a:rPr>
              <a:t>일성별</a:t>
            </a:r>
            <a:r>
              <a:rPr lang="en-US" altLang="ko-KR" b="1" kern="0" dirty="0">
                <a:latin typeface="+mj-ea"/>
                <a:ea typeface="+mj-ea"/>
              </a:rPr>
              <a:t>, 3</a:t>
            </a:r>
            <a:r>
              <a:rPr lang="ko-KR" altLang="en-US" b="1" kern="0" dirty="0" err="1">
                <a:latin typeface="+mj-ea"/>
                <a:ea typeface="+mj-ea"/>
              </a:rPr>
              <a:t>일행사</a:t>
            </a:r>
            <a:r>
              <a:rPr lang="en-US" altLang="ko-KR" b="1" kern="0" dirty="0">
                <a:latin typeface="+mj-ea"/>
                <a:ea typeface="+mj-ea"/>
              </a:rPr>
              <a:t>): </a:t>
            </a:r>
            <a:r>
              <a:rPr lang="ko-KR" altLang="en-US" kern="0" dirty="0">
                <a:latin typeface="+mj-ea"/>
                <a:ea typeface="+mj-ea"/>
              </a:rPr>
              <a:t>축복확정이 된 </a:t>
            </a:r>
            <a:r>
              <a:rPr lang="en-US" altLang="ko-KR" kern="0" dirty="0">
                <a:latin typeface="+mj-ea"/>
                <a:ea typeface="+mj-ea"/>
              </a:rPr>
              <a:t>1996</a:t>
            </a:r>
            <a:r>
              <a:rPr lang="ko-KR" altLang="en-US" kern="0" dirty="0">
                <a:latin typeface="+mj-ea"/>
                <a:ea typeface="+mj-ea"/>
              </a:rPr>
              <a:t>년 이전 축복가정은 자동 충족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596900" algn="just" fontAlgn="base">
              <a:lnSpc>
                <a:spcPct val="180000"/>
              </a:lnSpc>
            </a:pPr>
            <a:r>
              <a:rPr lang="ko-KR" altLang="en-US" kern="0" dirty="0" smtClean="0">
                <a:latin typeface="+mj-ea"/>
                <a:ea typeface="+mj-ea"/>
              </a:rPr>
              <a:t>    가</a:t>
            </a:r>
            <a:r>
              <a:rPr lang="en-US" altLang="ko-KR" kern="0" dirty="0">
                <a:latin typeface="+mj-ea"/>
                <a:ea typeface="+mj-ea"/>
              </a:rPr>
              <a:t>) </a:t>
            </a:r>
            <a:r>
              <a:rPr lang="ko-KR" altLang="en-US" kern="0" dirty="0">
                <a:latin typeface="+mj-ea"/>
                <a:ea typeface="+mj-ea"/>
              </a:rPr>
              <a:t>미혼</a:t>
            </a:r>
            <a:r>
              <a:rPr lang="en-US" altLang="ko-KR" kern="0" dirty="0">
                <a:latin typeface="+mj-ea"/>
                <a:ea typeface="+mj-ea"/>
              </a:rPr>
              <a:t>1</a:t>
            </a:r>
            <a:r>
              <a:rPr lang="ko-KR" altLang="en-US" kern="0" dirty="0">
                <a:latin typeface="+mj-ea"/>
                <a:ea typeface="+mj-ea"/>
              </a:rPr>
              <a:t>세</a:t>
            </a:r>
            <a:r>
              <a:rPr lang="en-US" altLang="ko-KR" kern="0" dirty="0">
                <a:latin typeface="+mj-ea"/>
                <a:ea typeface="+mj-ea"/>
              </a:rPr>
              <a:t>, </a:t>
            </a:r>
            <a:r>
              <a:rPr lang="ko-KR" altLang="en-US" kern="0" dirty="0">
                <a:latin typeface="+mj-ea"/>
                <a:ea typeface="+mj-ea"/>
              </a:rPr>
              <a:t>미혼</a:t>
            </a:r>
            <a:r>
              <a:rPr lang="en-US" altLang="ko-KR" kern="0" dirty="0">
                <a:latin typeface="+mj-ea"/>
                <a:ea typeface="+mj-ea"/>
              </a:rPr>
              <a:t>2</a:t>
            </a:r>
            <a:r>
              <a:rPr lang="ko-KR" altLang="en-US" kern="0" dirty="0">
                <a:latin typeface="+mj-ea"/>
                <a:ea typeface="+mj-ea"/>
              </a:rPr>
              <a:t>세 축복가정</a:t>
            </a:r>
            <a:r>
              <a:rPr lang="en-US" altLang="ko-KR" kern="0" dirty="0">
                <a:latin typeface="+mj-ea"/>
                <a:ea typeface="+mj-ea"/>
              </a:rPr>
              <a:t>: 2018</a:t>
            </a:r>
            <a:r>
              <a:rPr lang="ko-KR" altLang="en-US" kern="0" dirty="0">
                <a:latin typeface="+mj-ea"/>
                <a:ea typeface="+mj-ea"/>
              </a:rPr>
              <a:t>년 이전 축복가정은 자동 충족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762000" algn="just" fontAlgn="base">
              <a:lnSpc>
                <a:spcPct val="180000"/>
              </a:lnSpc>
            </a:pPr>
            <a:r>
              <a:rPr lang="ko-KR" altLang="en-US" kern="0" dirty="0" smtClean="0">
                <a:latin typeface="+mj-ea"/>
                <a:ea typeface="+mj-ea"/>
              </a:rPr>
              <a:t>    나</a:t>
            </a:r>
            <a:r>
              <a:rPr lang="en-US" altLang="ko-KR" kern="0" dirty="0">
                <a:latin typeface="+mj-ea"/>
                <a:ea typeface="+mj-ea"/>
              </a:rPr>
              <a:t>) </a:t>
            </a:r>
            <a:r>
              <a:rPr lang="ko-KR" altLang="en-US" kern="0" dirty="0">
                <a:latin typeface="+mj-ea"/>
                <a:ea typeface="+mj-ea"/>
              </a:rPr>
              <a:t>기성 축복가정</a:t>
            </a:r>
            <a:r>
              <a:rPr lang="en-US" altLang="ko-KR" kern="0" dirty="0">
                <a:latin typeface="+mj-ea"/>
                <a:ea typeface="+mj-ea"/>
              </a:rPr>
              <a:t>: </a:t>
            </a:r>
            <a:r>
              <a:rPr lang="ko-KR" altLang="en-US" kern="0" dirty="0">
                <a:latin typeface="+mj-ea"/>
                <a:ea typeface="+mj-ea"/>
              </a:rPr>
              <a:t>‘기성</a:t>
            </a:r>
            <a:r>
              <a:rPr lang="en-US" altLang="ko-KR" kern="0" dirty="0">
                <a:latin typeface="+mj-ea"/>
                <a:ea typeface="+mj-ea"/>
              </a:rPr>
              <a:t>/</a:t>
            </a:r>
            <a:r>
              <a:rPr lang="ko-KR" altLang="en-US" kern="0" dirty="0">
                <a:latin typeface="+mj-ea"/>
                <a:ea typeface="+mj-ea"/>
              </a:rPr>
              <a:t>특별 축복조회’ 화면 또는 ‘</a:t>
            </a:r>
            <a:r>
              <a:rPr lang="ko-KR" altLang="en-US" kern="0" dirty="0" err="1">
                <a:latin typeface="+mj-ea"/>
                <a:ea typeface="+mj-ea"/>
              </a:rPr>
              <a:t>신종메</a:t>
            </a:r>
            <a:r>
              <a:rPr lang="ko-KR" altLang="en-US" kern="0" dirty="0">
                <a:latin typeface="+mj-ea"/>
                <a:ea typeface="+mj-ea"/>
              </a:rPr>
              <a:t> 사명완수 처리’ 화면에서 </a:t>
            </a:r>
            <a:r>
              <a:rPr lang="en-US" altLang="ko-KR" kern="0" dirty="0">
                <a:latin typeface="+mj-ea"/>
                <a:ea typeface="+mj-ea"/>
              </a:rPr>
              <a:t>3</a:t>
            </a:r>
            <a:r>
              <a:rPr lang="ko-KR" altLang="en-US" kern="0" dirty="0">
                <a:latin typeface="+mj-ea"/>
                <a:ea typeface="+mj-ea"/>
              </a:rPr>
              <a:t>조건 행정 진행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838200" algn="just" fontAlgn="base">
              <a:lnSpc>
                <a:spcPct val="180000"/>
              </a:lnSpc>
            </a:pPr>
            <a:r>
              <a:rPr lang="en-US" altLang="ko-KR" kern="0" dirty="0" smtClean="0">
                <a:latin typeface="+mj-ea"/>
                <a:ea typeface="+mj-ea"/>
              </a:rPr>
              <a:t>       ※ </a:t>
            </a:r>
            <a:r>
              <a:rPr lang="en-US" altLang="ko-KR" kern="0" dirty="0">
                <a:latin typeface="+mj-ea"/>
                <a:ea typeface="+mj-ea"/>
              </a:rPr>
              <a:t>2009</a:t>
            </a:r>
            <a:r>
              <a:rPr lang="ko-KR" altLang="en-US" kern="0" dirty="0">
                <a:latin typeface="+mj-ea"/>
                <a:ea typeface="+mj-ea"/>
              </a:rPr>
              <a:t>년 이전 기성 축복가정의 경우 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‘</a:t>
            </a:r>
            <a:r>
              <a:rPr lang="ko-KR" altLang="en-US" u="sng" kern="0" dirty="0" err="1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신종메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사명완수 처리’ 화면에서만 </a:t>
            </a:r>
            <a:r>
              <a:rPr lang="en-US" altLang="ko-KR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3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조건 행정이 진행 가능함</a:t>
            </a:r>
            <a:r>
              <a:rPr lang="en-US" altLang="ko-KR" kern="0" dirty="0">
                <a:latin typeface="+mj-ea"/>
                <a:ea typeface="+mj-ea"/>
              </a:rPr>
              <a:t>.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834390" algn="just" fontAlgn="base">
              <a:lnSpc>
                <a:spcPct val="180000"/>
              </a:lnSpc>
            </a:pPr>
            <a:r>
              <a:rPr lang="ko-KR" altLang="en-US" kern="0" dirty="0" smtClean="0">
                <a:latin typeface="+mj-ea"/>
                <a:ea typeface="+mj-ea"/>
              </a:rPr>
              <a:t>    다</a:t>
            </a:r>
            <a:r>
              <a:rPr lang="en-US" altLang="ko-KR" kern="0" dirty="0">
                <a:latin typeface="+mj-ea"/>
                <a:ea typeface="+mj-ea"/>
              </a:rPr>
              <a:t>) </a:t>
            </a:r>
            <a:r>
              <a:rPr lang="ko-KR" altLang="en-US" kern="0" dirty="0">
                <a:latin typeface="+mj-ea"/>
                <a:ea typeface="+mj-ea"/>
              </a:rPr>
              <a:t>독신 </a:t>
            </a:r>
            <a:r>
              <a:rPr lang="ko-KR" altLang="en-US" kern="0" dirty="0" err="1">
                <a:latin typeface="+mj-ea"/>
                <a:ea typeface="+mj-ea"/>
              </a:rPr>
              <a:t>축복자</a:t>
            </a:r>
            <a:r>
              <a:rPr lang="en-US" altLang="ko-KR" kern="0" dirty="0">
                <a:latin typeface="+mj-ea"/>
                <a:ea typeface="+mj-ea"/>
              </a:rPr>
              <a:t>(</a:t>
            </a:r>
            <a:r>
              <a:rPr lang="ko-KR" altLang="en-US" kern="0" dirty="0" err="1">
                <a:latin typeface="+mj-ea"/>
                <a:ea typeface="+mj-ea"/>
              </a:rPr>
              <a:t>영육계축복가정</a:t>
            </a:r>
            <a:r>
              <a:rPr lang="en-US" altLang="ko-KR" kern="0" dirty="0">
                <a:latin typeface="+mj-ea"/>
                <a:ea typeface="+mj-ea"/>
              </a:rPr>
              <a:t>):</a:t>
            </a:r>
            <a:r>
              <a:rPr lang="ko-KR" altLang="en-US" kern="0" dirty="0">
                <a:latin typeface="+mj-ea"/>
                <a:ea typeface="+mj-ea"/>
              </a:rPr>
              <a:t> ‘미혼</a:t>
            </a:r>
            <a:r>
              <a:rPr lang="en-US" altLang="ko-KR" kern="0" dirty="0">
                <a:latin typeface="+mj-ea"/>
                <a:ea typeface="+mj-ea"/>
              </a:rPr>
              <a:t>(</a:t>
            </a:r>
            <a:r>
              <a:rPr lang="ko-KR" altLang="en-US" kern="0" dirty="0">
                <a:latin typeface="+mj-ea"/>
                <a:ea typeface="+mj-ea"/>
              </a:rPr>
              <a:t>독신</a:t>
            </a:r>
            <a:r>
              <a:rPr lang="en-US" altLang="ko-KR" kern="0" dirty="0">
                <a:latin typeface="+mj-ea"/>
                <a:ea typeface="+mj-ea"/>
              </a:rPr>
              <a:t>)</a:t>
            </a:r>
            <a:r>
              <a:rPr lang="ko-KR" altLang="en-US" kern="0" dirty="0">
                <a:latin typeface="+mj-ea"/>
                <a:ea typeface="+mj-ea"/>
              </a:rPr>
              <a:t>축복후보자조회’ 화면에서 </a:t>
            </a:r>
            <a:r>
              <a:rPr lang="en-US" altLang="ko-KR" kern="0" dirty="0">
                <a:latin typeface="+mj-ea"/>
                <a:ea typeface="+mj-ea"/>
              </a:rPr>
              <a:t>3</a:t>
            </a:r>
            <a:r>
              <a:rPr lang="ko-KR" altLang="en-US" kern="0" dirty="0">
                <a:latin typeface="+mj-ea"/>
                <a:ea typeface="+mj-ea"/>
              </a:rPr>
              <a:t>조건 행정 진행</a:t>
            </a:r>
            <a:endParaRPr lang="ko-KR" altLang="en-US" sz="1200" kern="0" dirty="0">
              <a:latin typeface="+mj-ea"/>
              <a:ea typeface="+mj-ea"/>
            </a:endParaRPr>
          </a:p>
          <a:p>
            <a:pPr indent="-838200" algn="just" fontAlgn="base">
              <a:lnSpc>
                <a:spcPct val="180000"/>
              </a:lnSpc>
            </a:pPr>
            <a:r>
              <a:rPr lang="en-US" altLang="ko-KR" kern="0" dirty="0" smtClean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     </a:t>
            </a:r>
            <a:r>
              <a:rPr lang="en-US" altLang="ko-KR" u="sng" kern="0" dirty="0" smtClean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※</a:t>
            </a:r>
            <a:r>
              <a:rPr lang="ko-KR" altLang="en-US" u="sng" kern="0" dirty="0" smtClean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</a:t>
            </a:r>
            <a:r>
              <a:rPr lang="en-US" altLang="ko-KR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2018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년도 이전 </a:t>
            </a:r>
            <a:r>
              <a:rPr lang="ko-KR" altLang="en-US" u="sng" kern="0" dirty="0" err="1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영육계축복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가정출발수련을 마친 </a:t>
            </a:r>
            <a:r>
              <a:rPr lang="ko-KR" altLang="en-US" u="sng" kern="0" dirty="0" err="1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영육계축복가정의</a:t>
            </a:r>
            <a:r>
              <a:rPr lang="ko-KR" altLang="en-US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 경우 천주청평수련원에서 데이터를 받아서 일괄 등록 및 승인할 예정임</a:t>
            </a:r>
            <a:r>
              <a:rPr lang="en-US" altLang="ko-KR" u="sng" kern="0" dirty="0">
                <a:uFill>
                  <a:solidFill>
                    <a:srgbClr val="000000"/>
                  </a:solidFill>
                </a:uFill>
                <a:latin typeface="+mj-ea"/>
                <a:ea typeface="+mj-ea"/>
              </a:rPr>
              <a:t>. </a:t>
            </a:r>
            <a:endParaRPr lang="ko-KR" altLang="en-US" sz="1200" kern="0" dirty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2629"/>
            <a:ext cx="12192000" cy="752021"/>
          </a:xfrm>
          <a:prstGeom prst="rect">
            <a:avLst/>
          </a:prstGeom>
          <a:ln>
            <a:noFill/>
          </a:ln>
        </p:spPr>
        <p:txBody>
          <a:bodyPr vert="horz" lIns="46800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개요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22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7" y="945186"/>
            <a:ext cx="2324301" cy="40999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600" b="1" dirty="0" smtClean="0"/>
              <a:t>2-1. </a:t>
            </a:r>
            <a:r>
              <a:rPr lang="ko-KR" altLang="en-US" sz="2600" b="1" dirty="0"/>
              <a:t>축복행정프로세스에 등록된 축복가정 </a:t>
            </a:r>
            <a:r>
              <a:rPr lang="en-US" altLang="ko-KR" sz="2600" b="1" dirty="0" smtClean="0"/>
              <a:t>3</a:t>
            </a:r>
            <a:r>
              <a:rPr lang="ko-KR" altLang="en-US" sz="2600" b="1" dirty="0" smtClean="0"/>
              <a:t>조건 행정안내</a:t>
            </a:r>
            <a:r>
              <a:rPr lang="en-US" altLang="ko-KR" sz="2600" b="1" dirty="0"/>
              <a:t>(2010</a:t>
            </a:r>
            <a:r>
              <a:rPr lang="ko-KR" altLang="en-US" sz="2600" b="1" dirty="0"/>
              <a:t>년 이후</a:t>
            </a:r>
            <a:r>
              <a:rPr lang="en-US" altLang="ko-KR" sz="2600" b="1" dirty="0"/>
              <a:t>)</a:t>
            </a:r>
            <a:endParaRPr lang="ko-KR" altLang="en-US" sz="26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0038" y="3917769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87" y="1596985"/>
            <a:ext cx="8634208" cy="2377646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926013" y="968222"/>
            <a:ext cx="8809335" cy="54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/>
              <a:t>접근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미혼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독신</a:t>
            </a:r>
            <a:r>
              <a:rPr lang="en-US" altLang="ko-KR" sz="1800" b="1" dirty="0" smtClean="0"/>
              <a:t>)</a:t>
            </a:r>
            <a:r>
              <a:rPr lang="ko-KR" altLang="en-US" sz="1800" b="1" dirty="0" smtClean="0"/>
              <a:t>축복</a:t>
            </a:r>
            <a:r>
              <a:rPr lang="en-US" altLang="ko-KR" sz="1800" b="1" dirty="0" smtClean="0"/>
              <a:t> or </a:t>
            </a:r>
            <a:r>
              <a:rPr lang="ko-KR" altLang="en-US" sz="1800" b="1" dirty="0" smtClean="0"/>
              <a:t>기성축복 후보자 조회 </a:t>
            </a:r>
            <a:r>
              <a:rPr lang="en-US" altLang="ko-KR" sz="1800" b="1" dirty="0" smtClean="0"/>
              <a:t>→ </a:t>
            </a:r>
            <a:r>
              <a:rPr lang="ko-KR" altLang="en-US" sz="1800" b="1" dirty="0" err="1" smtClean="0"/>
              <a:t>식구명</a:t>
            </a:r>
            <a:r>
              <a:rPr lang="ko-KR" altLang="en-US" sz="1800" b="1" dirty="0" smtClean="0"/>
              <a:t> 클릭 </a:t>
            </a:r>
            <a:r>
              <a:rPr lang="en-US" altLang="ko-KR" sz="1800" b="1" dirty="0" smtClean="0"/>
              <a:t>→ </a:t>
            </a:r>
            <a:r>
              <a:rPr lang="ko-KR" altLang="en-US" sz="1800" b="1" dirty="0" err="1" smtClean="0"/>
              <a:t>신종메</a:t>
            </a:r>
            <a:r>
              <a:rPr lang="ko-KR" altLang="en-US" sz="1800" b="1" dirty="0" smtClean="0"/>
              <a:t> 서류 클릭</a:t>
            </a:r>
            <a:r>
              <a:rPr lang="en-US" altLang="ko-KR" sz="1800" b="1" dirty="0" smtClean="0"/>
              <a:t> </a:t>
            </a:r>
            <a:endParaRPr lang="ko-KR" altLang="en-US" sz="18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330854" y="3433420"/>
            <a:ext cx="826606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87" y="4136673"/>
            <a:ext cx="8626588" cy="2179509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590038" y="4469011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341612" y="5748231"/>
            <a:ext cx="826606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>
            <a:stCxn id="6" idx="3"/>
            <a:endCxn id="13" idx="2"/>
          </p:cNvCxnSpPr>
          <p:nvPr/>
        </p:nvCxnSpPr>
        <p:spPr>
          <a:xfrm flipV="1">
            <a:off x="2474942" y="3652324"/>
            <a:ext cx="7269215" cy="374897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17"/>
          <p:cNvCxnSpPr>
            <a:stCxn id="15" idx="3"/>
            <a:endCxn id="16" idx="0"/>
          </p:cNvCxnSpPr>
          <p:nvPr/>
        </p:nvCxnSpPr>
        <p:spPr>
          <a:xfrm>
            <a:off x="2474942" y="4578463"/>
            <a:ext cx="7279973" cy="1169768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7" y="945186"/>
            <a:ext cx="2324301" cy="40999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 smtClean="0"/>
              <a:t>2-2. </a:t>
            </a:r>
            <a:r>
              <a:rPr lang="ko-KR" altLang="en-US" sz="2800" b="1" dirty="0" smtClean="0"/>
              <a:t>미혼</a:t>
            </a:r>
            <a:r>
              <a:rPr lang="en-US" altLang="ko-KR" sz="2800" b="1" dirty="0" smtClean="0"/>
              <a:t>1</a:t>
            </a:r>
            <a:r>
              <a:rPr lang="ko-KR" altLang="en-US" sz="2800" b="1" dirty="0" smtClean="0"/>
              <a:t>세 </a:t>
            </a:r>
            <a:r>
              <a:rPr lang="ko-KR" altLang="en-US" sz="2800" b="1" dirty="0" err="1" smtClean="0"/>
              <a:t>축복자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0038" y="3917769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9" y="945186"/>
            <a:ext cx="6508044" cy="3475021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5001921" y="2152891"/>
            <a:ext cx="2162807" cy="105761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7"/>
          <p:cNvCxnSpPr>
            <a:stCxn id="10" idx="1"/>
          </p:cNvCxnSpPr>
          <p:nvPr/>
        </p:nvCxnSpPr>
        <p:spPr>
          <a:xfrm rot="10800000" flipV="1">
            <a:off x="3777469" y="2681697"/>
            <a:ext cx="1224452" cy="1862886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한쪽 모서리가 잘린 사각형 14"/>
          <p:cNvSpPr/>
          <p:nvPr/>
        </p:nvSpPr>
        <p:spPr>
          <a:xfrm>
            <a:off x="2914339" y="4544583"/>
            <a:ext cx="6508044" cy="2180308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dirty="0" err="1" smtClean="0">
                <a:solidFill>
                  <a:schemeClr val="tx1"/>
                </a:solidFill>
              </a:rPr>
              <a:t>탕감봉</a:t>
            </a:r>
            <a:r>
              <a:rPr lang="en-US" altLang="ko-KR" sz="1700" dirty="0" smtClean="0">
                <a:solidFill>
                  <a:schemeClr val="tx1"/>
                </a:solidFill>
              </a:rPr>
              <a:t>: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탕감봉</a:t>
            </a:r>
            <a:r>
              <a:rPr lang="ko-KR" altLang="en-US" sz="1700" dirty="0" smtClean="0">
                <a:solidFill>
                  <a:schemeClr val="tx1"/>
                </a:solidFill>
              </a:rPr>
              <a:t> 시행일자 입력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700" dirty="0" smtClean="0">
                <a:solidFill>
                  <a:schemeClr val="tx1"/>
                </a:solidFill>
              </a:rPr>
              <a:t>40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일정성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): ‘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축복식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 이후 </a:t>
            </a:r>
            <a:r>
              <a:rPr lang="en-US" altLang="ko-KR" sz="1700" dirty="0" smtClean="0">
                <a:solidFill>
                  <a:schemeClr val="tx1"/>
                </a:solidFill>
              </a:rPr>
              <a:t>40</a:t>
            </a:r>
            <a:r>
              <a:rPr lang="ko-KR" altLang="en-US" sz="1700" dirty="0" smtClean="0">
                <a:solidFill>
                  <a:schemeClr val="tx1"/>
                </a:solidFill>
              </a:rPr>
              <a:t>일 기간 입력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700" dirty="0" smtClean="0">
                <a:solidFill>
                  <a:schemeClr val="tx1"/>
                </a:solidFill>
              </a:rPr>
              <a:t>3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일행사</a:t>
            </a:r>
            <a:r>
              <a:rPr lang="en-US" altLang="ko-KR" sz="1700" dirty="0" smtClean="0">
                <a:solidFill>
                  <a:schemeClr val="tx1"/>
                </a:solidFill>
              </a:rPr>
              <a:t>: ‘40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일정성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)’ </a:t>
            </a:r>
            <a:r>
              <a:rPr lang="ko-KR" altLang="en-US" sz="1700" dirty="0" smtClean="0">
                <a:solidFill>
                  <a:schemeClr val="tx1"/>
                </a:solidFill>
              </a:rPr>
              <a:t>이후 기간 입력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가정출발 보고서</a:t>
            </a:r>
            <a:r>
              <a:rPr lang="en-US" altLang="ko-KR" sz="1700" dirty="0" smtClean="0">
                <a:solidFill>
                  <a:schemeClr val="tx1"/>
                </a:solidFill>
              </a:rPr>
              <a:t>: </a:t>
            </a:r>
            <a:r>
              <a:rPr lang="ko-KR" altLang="en-US" sz="1700" dirty="0" smtClean="0">
                <a:solidFill>
                  <a:schemeClr val="tx1"/>
                </a:solidFill>
              </a:rPr>
              <a:t>기존 보고서 양식을 교회관리시스템을 통해 가정국 제출</a:t>
            </a:r>
            <a:endParaRPr lang="en-US" altLang="ko-KR" sz="1700" dirty="0" smtClean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805184" y="1736203"/>
            <a:ext cx="1118898" cy="147429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7"/>
          <p:cNvCxnSpPr>
            <a:stCxn id="19" idx="3"/>
            <a:endCxn id="22" idx="2"/>
          </p:cNvCxnSpPr>
          <p:nvPr/>
        </p:nvCxnSpPr>
        <p:spPr>
          <a:xfrm>
            <a:off x="8924082" y="2473353"/>
            <a:ext cx="995423" cy="191704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한쪽 모서리가 잘린 사각형 21"/>
          <p:cNvSpPr/>
          <p:nvPr/>
        </p:nvSpPr>
        <p:spPr>
          <a:xfrm>
            <a:off x="9919505" y="1765111"/>
            <a:ext cx="2136068" cy="1799892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교회상신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확인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교구승인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지구승인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97310" y="2152890"/>
            <a:ext cx="92541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162970" y="2419773"/>
            <a:ext cx="177377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162970" y="2702139"/>
            <a:ext cx="177377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535167" y="3646896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5490406" y="3672797"/>
            <a:ext cx="559449" cy="2016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17"/>
          <p:cNvCxnSpPr>
            <a:stCxn id="33" idx="3"/>
            <a:endCxn id="22" idx="1"/>
          </p:cNvCxnSpPr>
          <p:nvPr/>
        </p:nvCxnSpPr>
        <p:spPr>
          <a:xfrm flipV="1">
            <a:off x="6049855" y="3565003"/>
            <a:ext cx="4937684" cy="208618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7849264" y="2160510"/>
            <a:ext cx="1023856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7849264" y="2435176"/>
            <a:ext cx="1023856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7849264" y="2709842"/>
            <a:ext cx="1023856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7849264" y="2984507"/>
            <a:ext cx="1023856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587150" y="2966510"/>
            <a:ext cx="92541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2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87" y="945186"/>
            <a:ext cx="6530906" cy="34902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7" y="945186"/>
            <a:ext cx="2324301" cy="40999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 smtClean="0"/>
              <a:t>2-3. </a:t>
            </a:r>
            <a:r>
              <a:rPr lang="ko-KR" altLang="en-US" sz="2800" b="1" dirty="0" smtClean="0"/>
              <a:t>미혼</a:t>
            </a:r>
            <a:r>
              <a:rPr lang="en-US" altLang="ko-KR" sz="2800" b="1" dirty="0" smtClean="0"/>
              <a:t>2</a:t>
            </a:r>
            <a:r>
              <a:rPr lang="ko-KR" altLang="en-US" sz="2800" b="1" dirty="0" smtClean="0"/>
              <a:t>세 </a:t>
            </a:r>
            <a:r>
              <a:rPr lang="ko-KR" altLang="en-US" sz="2800" b="1" dirty="0" err="1" smtClean="0"/>
              <a:t>축복자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0038" y="3917769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406479" y="2372809"/>
            <a:ext cx="2162807" cy="32752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7"/>
          <p:cNvCxnSpPr>
            <a:stCxn id="10" idx="1"/>
          </p:cNvCxnSpPr>
          <p:nvPr/>
        </p:nvCxnSpPr>
        <p:spPr>
          <a:xfrm rot="10800000" flipV="1">
            <a:off x="3627121" y="2536573"/>
            <a:ext cx="779359" cy="20080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한쪽 모서리가 잘린 사각형 14"/>
          <p:cNvSpPr/>
          <p:nvPr/>
        </p:nvSpPr>
        <p:spPr>
          <a:xfrm>
            <a:off x="2914339" y="4544583"/>
            <a:ext cx="6508044" cy="2180308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700" dirty="0" smtClean="0">
                <a:solidFill>
                  <a:schemeClr val="tx1"/>
                </a:solidFill>
              </a:rPr>
              <a:t>40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일정성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): ‘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축복식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 이후 </a:t>
            </a:r>
            <a:r>
              <a:rPr lang="en-US" altLang="ko-KR" sz="1700" dirty="0" smtClean="0">
                <a:solidFill>
                  <a:schemeClr val="tx1"/>
                </a:solidFill>
              </a:rPr>
              <a:t>40</a:t>
            </a:r>
            <a:r>
              <a:rPr lang="ko-KR" altLang="en-US" sz="1700" dirty="0" smtClean="0">
                <a:solidFill>
                  <a:schemeClr val="tx1"/>
                </a:solidFill>
              </a:rPr>
              <a:t>일 기간 입력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dirty="0" smtClean="0">
                <a:solidFill>
                  <a:schemeClr val="tx1"/>
                </a:solidFill>
              </a:rPr>
              <a:t>유의사항</a:t>
            </a:r>
            <a:r>
              <a:rPr lang="en-US" altLang="ko-KR" sz="1700" dirty="0" smtClean="0">
                <a:solidFill>
                  <a:schemeClr val="tx1"/>
                </a:solidFill>
              </a:rPr>
              <a:t>: </a:t>
            </a:r>
            <a:r>
              <a:rPr lang="ko-KR" altLang="en-US" sz="1700" dirty="0" smtClean="0">
                <a:solidFill>
                  <a:schemeClr val="tx1"/>
                </a:solidFill>
              </a:rPr>
              <a:t>미혼</a:t>
            </a:r>
            <a:r>
              <a:rPr lang="en-US" altLang="ko-KR" sz="1700" dirty="0" smtClean="0">
                <a:solidFill>
                  <a:schemeClr val="tx1"/>
                </a:solidFill>
              </a:rPr>
              <a:t>2</a:t>
            </a:r>
            <a:r>
              <a:rPr lang="ko-KR" altLang="en-US" sz="1700" dirty="0" smtClean="0">
                <a:solidFill>
                  <a:schemeClr val="tx1"/>
                </a:solidFill>
              </a:rPr>
              <a:t>세는 </a:t>
            </a:r>
            <a:r>
              <a:rPr lang="en-US" altLang="ko-KR" sz="1700" dirty="0" smtClean="0">
                <a:solidFill>
                  <a:schemeClr val="tx1"/>
                </a:solidFill>
              </a:rPr>
              <a:t>‘40</a:t>
            </a:r>
            <a:r>
              <a:rPr lang="ko-KR" altLang="en-US" sz="1700" dirty="0" smtClean="0">
                <a:solidFill>
                  <a:schemeClr val="tx1"/>
                </a:solidFill>
              </a:rPr>
              <a:t>일 정성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)’</a:t>
            </a:r>
            <a:r>
              <a:rPr lang="ko-KR" altLang="en-US" sz="1700" dirty="0" smtClean="0">
                <a:solidFill>
                  <a:schemeClr val="tx1"/>
                </a:solidFill>
              </a:rPr>
              <a:t>만 입력하면 됨</a:t>
            </a:r>
            <a:endParaRPr lang="ko-KR" altLang="en-US" sz="17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686929" y="1736203"/>
            <a:ext cx="2237153" cy="147429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7"/>
          <p:cNvCxnSpPr>
            <a:stCxn id="19" idx="3"/>
            <a:endCxn id="22" idx="2"/>
          </p:cNvCxnSpPr>
          <p:nvPr/>
        </p:nvCxnSpPr>
        <p:spPr>
          <a:xfrm>
            <a:off x="8924082" y="2473353"/>
            <a:ext cx="995423" cy="191704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한쪽 모서리가 잘린 사각형 21"/>
          <p:cNvSpPr/>
          <p:nvPr/>
        </p:nvSpPr>
        <p:spPr>
          <a:xfrm>
            <a:off x="9919505" y="1765111"/>
            <a:ext cx="2136068" cy="1799892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교회상신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확인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교구승인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지구승인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04170" y="2429933"/>
            <a:ext cx="177377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535167" y="3646896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535167" y="3646896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90406" y="3672797"/>
            <a:ext cx="559449" cy="2016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17"/>
          <p:cNvCxnSpPr>
            <a:stCxn id="26" idx="3"/>
          </p:cNvCxnSpPr>
          <p:nvPr/>
        </p:nvCxnSpPr>
        <p:spPr>
          <a:xfrm flipV="1">
            <a:off x="6049855" y="3565003"/>
            <a:ext cx="4937684" cy="208618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6819960" y="2421879"/>
            <a:ext cx="191002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9" y="917193"/>
            <a:ext cx="6355631" cy="33378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7" y="945186"/>
            <a:ext cx="2324301" cy="40999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/>
              <a:t>2-4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독신 </a:t>
            </a:r>
            <a:r>
              <a:rPr lang="ko-KR" altLang="en-US" sz="2800" b="1" dirty="0" err="1" smtClean="0"/>
              <a:t>축복자</a:t>
            </a:r>
            <a:r>
              <a:rPr lang="en-US" altLang="ko-KR" sz="2800" b="1" dirty="0" smtClean="0"/>
              <a:t>(</a:t>
            </a:r>
            <a:r>
              <a:rPr lang="ko-KR" altLang="en-US" sz="2800" b="1" dirty="0" err="1" smtClean="0"/>
              <a:t>영육계축복자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0038" y="3917769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310719" y="2372809"/>
            <a:ext cx="2162807" cy="88855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7"/>
          <p:cNvCxnSpPr>
            <a:stCxn id="10" idx="1"/>
          </p:cNvCxnSpPr>
          <p:nvPr/>
        </p:nvCxnSpPr>
        <p:spPr>
          <a:xfrm rot="10800000" flipV="1">
            <a:off x="3881399" y="2817085"/>
            <a:ext cx="1429320" cy="1727498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한쪽 모서리가 잘린 사각형 14"/>
          <p:cNvSpPr/>
          <p:nvPr/>
        </p:nvSpPr>
        <p:spPr>
          <a:xfrm>
            <a:off x="2914339" y="4544583"/>
            <a:ext cx="6508044" cy="2180308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buAutoNum type="arabicPeriod"/>
            </a:pPr>
            <a:r>
              <a:rPr lang="ko-KR" altLang="en-US" sz="1700" dirty="0" err="1" smtClean="0">
                <a:solidFill>
                  <a:schemeClr val="tx1"/>
                </a:solidFill>
              </a:rPr>
              <a:t>영육계</a:t>
            </a:r>
            <a:r>
              <a:rPr lang="ko-KR" altLang="en-US" sz="1700" dirty="0" smtClean="0">
                <a:solidFill>
                  <a:schemeClr val="tx1"/>
                </a:solidFill>
              </a:rPr>
              <a:t> 축복</a:t>
            </a:r>
            <a:r>
              <a:rPr lang="en-US" altLang="ko-KR" sz="1700" dirty="0" smtClean="0">
                <a:solidFill>
                  <a:schemeClr val="tx1"/>
                </a:solidFill>
              </a:rPr>
              <a:t>: </a:t>
            </a:r>
            <a:r>
              <a:rPr lang="ko-KR" altLang="en-US" sz="1700" dirty="0" smtClean="0">
                <a:solidFill>
                  <a:schemeClr val="tx1"/>
                </a:solidFill>
              </a:rPr>
              <a:t>독신축복자의 경우 천주청평수련원에서 수련 이수 후 발급하는 </a:t>
            </a:r>
            <a:r>
              <a:rPr lang="en-US" altLang="ko-KR" sz="1700" dirty="0" smtClean="0">
                <a:solidFill>
                  <a:schemeClr val="tx1"/>
                </a:solidFill>
              </a:rPr>
              <a:t>‘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영육계가정출발수련</a:t>
            </a:r>
            <a:r>
              <a:rPr lang="ko-KR" altLang="en-US" sz="1700" dirty="0" smtClean="0">
                <a:solidFill>
                  <a:schemeClr val="tx1"/>
                </a:solidFill>
              </a:rPr>
              <a:t> 확인증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을 첨부해야 </a:t>
            </a:r>
            <a:r>
              <a:rPr lang="en-US" altLang="ko-KR" sz="1700" dirty="0" smtClean="0">
                <a:solidFill>
                  <a:schemeClr val="tx1"/>
                </a:solidFill>
              </a:rPr>
              <a:t>’40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일정성</a:t>
            </a:r>
            <a:r>
              <a:rPr lang="en-US" altLang="ko-KR" sz="1700" dirty="0" smtClean="0">
                <a:solidFill>
                  <a:schemeClr val="tx1"/>
                </a:solidFill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)‘ </a:t>
            </a:r>
            <a:r>
              <a:rPr lang="ko-KR" altLang="en-US" sz="1700" dirty="0" smtClean="0">
                <a:solidFill>
                  <a:schemeClr val="tx1"/>
                </a:solidFill>
              </a:rPr>
              <a:t>및 </a:t>
            </a:r>
            <a:r>
              <a:rPr lang="en-US" altLang="ko-KR" sz="1700" dirty="0" smtClean="0">
                <a:solidFill>
                  <a:schemeClr val="tx1"/>
                </a:solidFill>
              </a:rPr>
              <a:t>‘3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일행사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가 인정됨</a:t>
            </a:r>
            <a:endParaRPr lang="en-US" altLang="ko-KR" sz="17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altLang="ko-KR" sz="1700" dirty="0" smtClean="0">
                <a:solidFill>
                  <a:schemeClr val="tx1"/>
                </a:solidFill>
              </a:rPr>
              <a:t>3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일행사</a:t>
            </a:r>
            <a:r>
              <a:rPr lang="en-US" altLang="ko-KR" sz="1700" dirty="0" smtClean="0">
                <a:solidFill>
                  <a:schemeClr val="tx1"/>
                </a:solidFill>
              </a:rPr>
              <a:t>: ‘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영육계가정출발수련</a:t>
            </a:r>
            <a:r>
              <a:rPr lang="en-US" altLang="ko-KR" sz="1700" dirty="0" smtClean="0">
                <a:solidFill>
                  <a:schemeClr val="tx1"/>
                </a:solidFill>
              </a:rPr>
              <a:t>’ </a:t>
            </a:r>
            <a:r>
              <a:rPr lang="ko-KR" altLang="en-US" sz="1700" dirty="0" smtClean="0">
                <a:solidFill>
                  <a:schemeClr val="tx1"/>
                </a:solidFill>
              </a:rPr>
              <a:t>후 </a:t>
            </a:r>
            <a:r>
              <a:rPr lang="en-US" altLang="ko-KR" sz="1700" dirty="0" smtClean="0">
                <a:solidFill>
                  <a:schemeClr val="tx1"/>
                </a:solidFill>
              </a:rPr>
              <a:t>‘3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일행사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 기간 입력</a:t>
            </a:r>
            <a:endParaRPr lang="en-US" altLang="ko-KR" sz="17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650690" y="1736203"/>
            <a:ext cx="1005630" cy="152515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7"/>
          <p:cNvCxnSpPr>
            <a:stCxn id="19" idx="3"/>
            <a:endCxn id="22" idx="2"/>
          </p:cNvCxnSpPr>
          <p:nvPr/>
        </p:nvCxnSpPr>
        <p:spPr>
          <a:xfrm>
            <a:off x="8656320" y="2498782"/>
            <a:ext cx="1226143" cy="14517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한쪽 모서리가 잘린 사각형 21"/>
          <p:cNvSpPr/>
          <p:nvPr/>
        </p:nvSpPr>
        <p:spPr>
          <a:xfrm>
            <a:off x="9882463" y="1838960"/>
            <a:ext cx="2136068" cy="1348678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교회상신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확인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교구승인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508410" y="2429933"/>
            <a:ext cx="177377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423204" y="3441337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08410" y="3035363"/>
            <a:ext cx="1773770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447442" y="3413245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402681" y="3439146"/>
            <a:ext cx="559449" cy="2016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17"/>
          <p:cNvCxnSpPr>
            <a:stCxn id="26" idx="3"/>
            <a:endCxn id="22" idx="1"/>
          </p:cNvCxnSpPr>
          <p:nvPr/>
        </p:nvCxnSpPr>
        <p:spPr>
          <a:xfrm flipV="1">
            <a:off x="5962130" y="3187638"/>
            <a:ext cx="4988367" cy="35233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689529" y="2429933"/>
            <a:ext cx="92795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689262" y="3035363"/>
            <a:ext cx="92795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3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8" y="945186"/>
            <a:ext cx="6207881" cy="34670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7" y="945186"/>
            <a:ext cx="2324301" cy="409991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/>
              <a:t>2-5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기성 </a:t>
            </a:r>
            <a:r>
              <a:rPr lang="ko-KR" altLang="en-US" sz="2800" b="1" dirty="0" err="1" smtClean="0"/>
              <a:t>축복자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0038" y="4486729"/>
            <a:ext cx="188490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035295" y="2315683"/>
            <a:ext cx="2359154" cy="88855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7"/>
          <p:cNvCxnSpPr>
            <a:stCxn id="10" idx="1"/>
          </p:cNvCxnSpPr>
          <p:nvPr/>
        </p:nvCxnSpPr>
        <p:spPr>
          <a:xfrm rot="10800000" flipV="1">
            <a:off x="3704151" y="2759959"/>
            <a:ext cx="1331145" cy="1727498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한쪽 모서리가 잘린 사각형 14"/>
          <p:cNvSpPr/>
          <p:nvPr/>
        </p:nvSpPr>
        <p:spPr>
          <a:xfrm>
            <a:off x="2914339" y="4544583"/>
            <a:ext cx="6508044" cy="2180308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700" dirty="0" err="1">
                <a:solidFill>
                  <a:schemeClr val="tx1"/>
                </a:solidFill>
              </a:rPr>
              <a:t>탕감봉</a:t>
            </a:r>
            <a:r>
              <a:rPr lang="en-US" altLang="ko-KR" sz="1700" dirty="0">
                <a:solidFill>
                  <a:schemeClr val="tx1"/>
                </a:solidFill>
              </a:rPr>
              <a:t>: </a:t>
            </a:r>
            <a:r>
              <a:rPr lang="ko-KR" altLang="en-US" sz="1700" dirty="0" err="1">
                <a:solidFill>
                  <a:schemeClr val="tx1"/>
                </a:solidFill>
              </a:rPr>
              <a:t>탕감봉</a:t>
            </a:r>
            <a:r>
              <a:rPr lang="ko-KR" altLang="en-US" sz="1700" dirty="0">
                <a:solidFill>
                  <a:schemeClr val="tx1"/>
                </a:solidFill>
              </a:rPr>
              <a:t> 시행일자 입력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700" dirty="0">
                <a:solidFill>
                  <a:schemeClr val="tx1"/>
                </a:solidFill>
              </a:rPr>
              <a:t>40</a:t>
            </a:r>
            <a:r>
              <a:rPr lang="ko-KR" altLang="en-US" sz="1700" dirty="0" err="1">
                <a:solidFill>
                  <a:schemeClr val="tx1"/>
                </a:solidFill>
              </a:rPr>
              <a:t>일정성</a:t>
            </a:r>
            <a:r>
              <a:rPr lang="en-US" altLang="ko-KR" sz="1700" dirty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성별</a:t>
            </a:r>
            <a:r>
              <a:rPr lang="en-US" altLang="ko-KR" sz="1700" dirty="0">
                <a:solidFill>
                  <a:schemeClr val="tx1"/>
                </a:solidFill>
              </a:rPr>
              <a:t>): </a:t>
            </a:r>
            <a:r>
              <a:rPr lang="en-US" altLang="ko-KR" sz="1700" dirty="0" smtClean="0">
                <a:solidFill>
                  <a:schemeClr val="tx1"/>
                </a:solidFill>
              </a:rPr>
              <a:t>‘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축복식</a:t>
            </a:r>
            <a:r>
              <a:rPr lang="en-US" altLang="ko-KR" sz="1700" dirty="0" smtClean="0">
                <a:solidFill>
                  <a:schemeClr val="tx1"/>
                </a:solidFill>
              </a:rPr>
              <a:t>’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>
                <a:solidFill>
                  <a:schemeClr val="tx1"/>
                </a:solidFill>
              </a:rPr>
              <a:t>이후 </a:t>
            </a:r>
            <a:r>
              <a:rPr lang="en-US" altLang="ko-KR" sz="1700" dirty="0">
                <a:solidFill>
                  <a:schemeClr val="tx1"/>
                </a:solidFill>
              </a:rPr>
              <a:t>40</a:t>
            </a:r>
            <a:r>
              <a:rPr lang="ko-KR" altLang="en-US" sz="1700" dirty="0">
                <a:solidFill>
                  <a:schemeClr val="tx1"/>
                </a:solidFill>
              </a:rPr>
              <a:t>일 기간 </a:t>
            </a:r>
            <a:r>
              <a:rPr lang="ko-KR" altLang="en-US" sz="1700" dirty="0" smtClean="0">
                <a:solidFill>
                  <a:schemeClr val="tx1"/>
                </a:solidFill>
              </a:rPr>
              <a:t>입력</a:t>
            </a:r>
            <a:endParaRPr lang="en-US" altLang="ko-KR" sz="17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700" dirty="0">
                <a:solidFill>
                  <a:schemeClr val="tx1"/>
                </a:solidFill>
              </a:rPr>
              <a:t>3</a:t>
            </a:r>
            <a:r>
              <a:rPr lang="ko-KR" altLang="en-US" sz="1700" dirty="0" err="1">
                <a:solidFill>
                  <a:schemeClr val="tx1"/>
                </a:solidFill>
              </a:rPr>
              <a:t>일행사</a:t>
            </a:r>
            <a:r>
              <a:rPr lang="en-US" altLang="ko-KR" sz="1700" dirty="0">
                <a:solidFill>
                  <a:schemeClr val="tx1"/>
                </a:solidFill>
              </a:rPr>
              <a:t>: </a:t>
            </a:r>
            <a:r>
              <a:rPr lang="en-US" altLang="ko-KR" sz="1700" dirty="0" smtClean="0">
                <a:solidFill>
                  <a:schemeClr val="tx1"/>
                </a:solidFill>
              </a:rPr>
              <a:t>‘40</a:t>
            </a:r>
            <a:r>
              <a:rPr lang="ko-KR" altLang="en-US" sz="1700" dirty="0" err="1">
                <a:solidFill>
                  <a:schemeClr val="tx1"/>
                </a:solidFill>
              </a:rPr>
              <a:t>일정성</a:t>
            </a:r>
            <a:r>
              <a:rPr lang="en-US" altLang="ko-KR" sz="1700" dirty="0">
                <a:solidFill>
                  <a:schemeClr val="tx1"/>
                </a:solidFill>
              </a:rPr>
              <a:t>(</a:t>
            </a:r>
            <a:r>
              <a:rPr lang="ko-KR" altLang="en-US" sz="1700" dirty="0">
                <a:solidFill>
                  <a:schemeClr val="tx1"/>
                </a:solidFill>
              </a:rPr>
              <a:t>성별</a:t>
            </a:r>
            <a:r>
              <a:rPr lang="en-US" altLang="ko-KR" sz="1700" dirty="0" smtClean="0">
                <a:solidFill>
                  <a:schemeClr val="tx1"/>
                </a:solidFill>
              </a:rPr>
              <a:t>)’ </a:t>
            </a:r>
            <a:r>
              <a:rPr lang="ko-KR" altLang="en-US" sz="1700" dirty="0">
                <a:solidFill>
                  <a:schemeClr val="tx1"/>
                </a:solidFill>
              </a:rPr>
              <a:t>이후 기간 </a:t>
            </a:r>
            <a:r>
              <a:rPr lang="ko-KR" altLang="en-US" sz="1700" dirty="0" smtClean="0">
                <a:solidFill>
                  <a:schemeClr val="tx1"/>
                </a:solidFill>
              </a:rPr>
              <a:t>입력</a:t>
            </a:r>
            <a:endParaRPr lang="en-US" altLang="ko-KR" sz="17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885471" y="1825423"/>
            <a:ext cx="629264" cy="14359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7"/>
          <p:cNvCxnSpPr>
            <a:stCxn id="19" idx="3"/>
            <a:endCxn id="22" idx="2"/>
          </p:cNvCxnSpPr>
          <p:nvPr/>
        </p:nvCxnSpPr>
        <p:spPr>
          <a:xfrm flipV="1">
            <a:off x="8514735" y="2530747"/>
            <a:ext cx="1367728" cy="12645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한쪽 모서리가 잘린 사각형 21"/>
          <p:cNvSpPr/>
          <p:nvPr/>
        </p:nvSpPr>
        <p:spPr>
          <a:xfrm>
            <a:off x="9882463" y="1825424"/>
            <a:ext cx="2136068" cy="1410646"/>
          </a:xfrm>
          <a:prstGeom prst="snip1Rect">
            <a:avLst/>
          </a:prstGeom>
          <a:noFill/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교회상신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확인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</a:rPr>
              <a:t>교구승인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47332" y="2349562"/>
            <a:ext cx="1934798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258612" y="3441337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250645" y="2953853"/>
            <a:ext cx="1934798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447442" y="3413245"/>
            <a:ext cx="499873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238089" y="3439146"/>
            <a:ext cx="559449" cy="2016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17"/>
          <p:cNvCxnSpPr>
            <a:stCxn id="26" idx="3"/>
            <a:endCxn id="22" idx="1"/>
          </p:cNvCxnSpPr>
          <p:nvPr/>
        </p:nvCxnSpPr>
        <p:spPr>
          <a:xfrm flipV="1">
            <a:off x="5797538" y="3236070"/>
            <a:ext cx="5152959" cy="30390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35291" y="2372809"/>
            <a:ext cx="532701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935024" y="2978239"/>
            <a:ext cx="532701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935024" y="2675524"/>
            <a:ext cx="532701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247332" y="2660277"/>
            <a:ext cx="1934798" cy="22599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5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3" y="1655213"/>
            <a:ext cx="11680948" cy="368230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688489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ko-KR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88490"/>
            <a:ext cx="12192000" cy="132320"/>
          </a:xfrm>
          <a:prstGeom prst="rect">
            <a:avLst/>
          </a:prstGeom>
          <a:solidFill>
            <a:srgbClr val="008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2629"/>
            <a:ext cx="12192000" cy="752021"/>
          </a:xfrm>
          <a:ln>
            <a:noFill/>
          </a:ln>
        </p:spPr>
        <p:txBody>
          <a:bodyPr lIns="468000">
            <a:normAutofit/>
          </a:bodyPr>
          <a:lstStyle/>
          <a:p>
            <a:r>
              <a:rPr lang="en-US" altLang="ko-KR" sz="2800" b="1" dirty="0" smtClean="0"/>
              <a:t>3-1. </a:t>
            </a:r>
            <a:r>
              <a:rPr lang="ko-KR" altLang="en-US" sz="2800" b="1" dirty="0" smtClean="0"/>
              <a:t>기성 축복가정 </a:t>
            </a:r>
            <a:r>
              <a:rPr lang="en-US" altLang="ko-KR" sz="2800" b="1" dirty="0" smtClean="0"/>
              <a:t>3</a:t>
            </a:r>
            <a:r>
              <a:rPr lang="ko-KR" altLang="en-US" sz="2800" b="1" dirty="0" smtClean="0"/>
              <a:t>조건 행정안내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교회</a:t>
            </a:r>
            <a:r>
              <a:rPr lang="en-US" altLang="ko-KR" sz="2800" b="1" dirty="0" smtClean="0"/>
              <a:t>)</a:t>
            </a:r>
            <a:endParaRPr lang="ko-KR" altLang="en-US" sz="2800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469110" y="5118612"/>
            <a:ext cx="1306350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56033" y="968222"/>
            <a:ext cx="11479315" cy="543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/>
              <a:t>접근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식구관리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err="1" smtClean="0"/>
              <a:t>신종족메시아관리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err="1" smtClean="0"/>
              <a:t>신종메</a:t>
            </a:r>
            <a:r>
              <a:rPr lang="ko-KR" altLang="en-US" sz="1800" b="1" dirty="0" smtClean="0"/>
              <a:t> 사명완수 처리</a:t>
            </a:r>
            <a:r>
              <a:rPr lang="ko-KR" altLang="en-US" sz="1800" b="1" dirty="0"/>
              <a:t> </a:t>
            </a:r>
            <a:r>
              <a:rPr lang="en-US" altLang="ko-KR" sz="1800" b="1" dirty="0"/>
              <a:t>→ </a:t>
            </a:r>
            <a:r>
              <a:rPr lang="ko-KR" altLang="en-US" sz="1800" b="1" dirty="0" smtClean="0"/>
              <a:t>상신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교회</a:t>
            </a:r>
            <a:r>
              <a:rPr lang="en-US" altLang="ko-KR" sz="1800" b="1" dirty="0" smtClean="0"/>
              <a:t>) </a:t>
            </a:r>
            <a:endParaRPr lang="ko-KR" altLang="en-US" sz="18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235308" y="2130176"/>
            <a:ext cx="565792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470626" y="2387561"/>
            <a:ext cx="2115084" cy="21890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988668" y="3393440"/>
            <a:ext cx="565792" cy="197455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ko-KR" sz="2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95" y="3770964"/>
            <a:ext cx="4392075" cy="2695296"/>
          </a:xfrm>
          <a:prstGeom prst="rect">
            <a:avLst/>
          </a:prstGeom>
        </p:spPr>
      </p:pic>
      <p:cxnSp>
        <p:nvCxnSpPr>
          <p:cNvPr id="19" name="직선 화살표 연결선 17"/>
          <p:cNvCxnSpPr>
            <a:stCxn id="14" idx="1"/>
            <a:endCxn id="9" idx="3"/>
          </p:cNvCxnSpPr>
          <p:nvPr/>
        </p:nvCxnSpPr>
        <p:spPr>
          <a:xfrm rot="10800000" flipV="1">
            <a:off x="6815470" y="4380718"/>
            <a:ext cx="4173198" cy="737894"/>
          </a:xfrm>
          <a:prstGeom prst="bent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</TotalTime>
  <Words>336</Words>
  <Application>Microsoft Office PowerPoint</Application>
  <PresentationFormat>사용자 지정</PresentationFormat>
  <Paragraphs>57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목차</vt:lpstr>
      <vt:lpstr>PowerPoint 프레젠테이션</vt:lpstr>
      <vt:lpstr>2-1. 축복행정프로세스에 등록된 축복가정 3조건 행정안내(2010년 이후)</vt:lpstr>
      <vt:lpstr>2-2. 미혼1세 축복자</vt:lpstr>
      <vt:lpstr>2-3. 미혼2세 축복자</vt:lpstr>
      <vt:lpstr>2-4. 독신 축복자(영육계축복자)</vt:lpstr>
      <vt:lpstr>2-5. 기성 축복자</vt:lpstr>
      <vt:lpstr>3-1. 기성 축복가정 3조건 행정안내(교회)</vt:lpstr>
      <vt:lpstr>3-2. 기성 축복가정 3조건 행정안내(교구)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중인</dc:creator>
  <cp:lastModifiedBy>Registered User</cp:lastModifiedBy>
  <cp:revision>58</cp:revision>
  <cp:lastPrinted>2018-12-14T02:27:04Z</cp:lastPrinted>
  <dcterms:created xsi:type="dcterms:W3CDTF">2018-11-23T04:26:02Z</dcterms:created>
  <dcterms:modified xsi:type="dcterms:W3CDTF">2019-01-19T12:23:29Z</dcterms:modified>
</cp:coreProperties>
</file>