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Gothic A1"/>
      <p:regular r:id="rId14"/>
      <p:bold r:id="rId15"/>
    </p:embeddedFont>
    <p:embeddedFont>
      <p:font typeface="Gothic A1 Black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A6D227B-6715-43C0-80D3-44800427F0EA}">
  <a:tblStyle styleId="{EA6D227B-6715-43C0-80D3-44800427F0E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C35FE33-BCAE-4FA3-A19C-9B9C17AE860E}" styleName="Table_1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B6ABE449-B94B-4A79-92D5-390483ABA940}" styleName="Table_2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DF7C6D0-4CB1-440B-BDE6-9614EE3AEC7D}" styleName="Table_3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맑은 고딕"/>
          <a:ea typeface="맑은 고딕"/>
          <a:cs typeface="맑은 고딕"/>
        </a:font>
        <a:schemeClr val="dk1"/>
      </a:tcTxStyle>
    </a:seCell>
    <a:swCell>
      <a:tcTxStyle b="on" i="off">
        <a:font>
          <a:latin typeface="맑은 고딕"/>
          <a:ea typeface="맑은 고딕"/>
          <a:cs typeface="맑은 고딕"/>
        </a:font>
        <a:schemeClr val="dk1"/>
      </a:tcTxStyle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GothicA1-bold.fntdata"/><Relationship Id="rId14" Type="http://schemas.openxmlformats.org/officeDocument/2006/relationships/font" Target="fonts/GothicA1-regular.fntdata"/><Relationship Id="rId16" Type="http://schemas.openxmlformats.org/officeDocument/2006/relationships/font" Target="fonts/GothicA1Black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2f071cac2_2_75:notes"/>
          <p:cNvSpPr txBox="1"/>
          <p:nvPr>
            <p:ph idx="1" type="body"/>
          </p:nvPr>
        </p:nvSpPr>
        <p:spPr>
          <a:xfrm>
            <a:off x="685782" y="4343380"/>
            <a:ext cx="5486385" cy="41147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82f071cac2_2_75:notes"/>
          <p:cNvSpPr/>
          <p:nvPr>
            <p:ph idx="2" type="sldImg"/>
          </p:nvPr>
        </p:nvSpPr>
        <p:spPr>
          <a:xfrm>
            <a:off x="1143206" y="685780"/>
            <a:ext cx="4572218" cy="342899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2f071cac2_2_106:notes"/>
          <p:cNvSpPr txBox="1"/>
          <p:nvPr>
            <p:ph idx="1" type="body"/>
          </p:nvPr>
        </p:nvSpPr>
        <p:spPr>
          <a:xfrm>
            <a:off x="685782" y="4343380"/>
            <a:ext cx="5486385" cy="41147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82f071cac2_2_106:notes"/>
          <p:cNvSpPr/>
          <p:nvPr>
            <p:ph idx="2" type="sldImg"/>
          </p:nvPr>
        </p:nvSpPr>
        <p:spPr>
          <a:xfrm>
            <a:off x="1143206" y="685780"/>
            <a:ext cx="4572218" cy="342899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2f071cac2_2_115:notes"/>
          <p:cNvSpPr txBox="1"/>
          <p:nvPr>
            <p:ph idx="1" type="body"/>
          </p:nvPr>
        </p:nvSpPr>
        <p:spPr>
          <a:xfrm>
            <a:off x="685782" y="4343380"/>
            <a:ext cx="5486385" cy="41147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82f071cac2_2_115:notes"/>
          <p:cNvSpPr/>
          <p:nvPr>
            <p:ph idx="2" type="sldImg"/>
          </p:nvPr>
        </p:nvSpPr>
        <p:spPr>
          <a:xfrm>
            <a:off x="1143206" y="685780"/>
            <a:ext cx="4572218" cy="342899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2f071cac2_2_147:notes"/>
          <p:cNvSpPr txBox="1"/>
          <p:nvPr>
            <p:ph idx="1" type="body"/>
          </p:nvPr>
        </p:nvSpPr>
        <p:spPr>
          <a:xfrm>
            <a:off x="685782" y="4343380"/>
            <a:ext cx="5486385" cy="41147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82f071cac2_2_147:notes"/>
          <p:cNvSpPr/>
          <p:nvPr>
            <p:ph idx="2" type="sldImg"/>
          </p:nvPr>
        </p:nvSpPr>
        <p:spPr>
          <a:xfrm>
            <a:off x="1143206" y="685780"/>
            <a:ext cx="4572218" cy="342899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2f071cac2_2_168:notes"/>
          <p:cNvSpPr txBox="1"/>
          <p:nvPr>
            <p:ph idx="1" type="body"/>
          </p:nvPr>
        </p:nvSpPr>
        <p:spPr>
          <a:xfrm>
            <a:off x="685782" y="4343380"/>
            <a:ext cx="5486385" cy="41147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82f071cac2_2_168:notes"/>
          <p:cNvSpPr/>
          <p:nvPr>
            <p:ph idx="2" type="sldImg"/>
          </p:nvPr>
        </p:nvSpPr>
        <p:spPr>
          <a:xfrm>
            <a:off x="1143206" y="685780"/>
            <a:ext cx="4572218" cy="342899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및 내용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슬라이드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algun Gothic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구역 머리글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algun Gothic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콘텐츠 2개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비교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만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빈 화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캡션 있는 콘텐츠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캡션 있는 그림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및 세로 텍스트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세로 제목 및 텍스트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gun Gothic"/>
              <a:buNone/>
              <a:defRPr b="0" i="0" sz="3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63000"/>
          </a:blip>
          <a:srcRect b="7493" l="19865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-51800" y="0"/>
            <a:ext cx="2816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작성자 : 신한국가정연합 총무국·가정국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작성일 : 천일국 8년 천력 03월 14일 (양 04.06)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수정일 : 천일국 8년 천력 03월 14일 (양 04.06)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수정일 : 천일국 8년 천력 03월 15일 (양 04.07)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Version 1.1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https://bit.ly/2x9v76K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901" y="4375005"/>
            <a:ext cx="2642197" cy="4403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132" name="Google Shape;132;p25"/>
          <p:cNvSpPr/>
          <p:nvPr/>
        </p:nvSpPr>
        <p:spPr>
          <a:xfrm>
            <a:off x="1020900" y="1067550"/>
            <a:ext cx="7102200" cy="2094000"/>
          </a:xfrm>
          <a:prstGeom prst="roundRect">
            <a:avLst>
              <a:gd fmla="val 16667" name="adj"/>
            </a:avLst>
          </a:prstGeom>
          <a:solidFill>
            <a:srgbClr val="FFFFFF">
              <a:alpha val="72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52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2020 신한국가정연합 </a:t>
            </a:r>
            <a:endParaRPr sz="5200">
              <a:solidFill>
                <a:schemeClr val="dk1"/>
              </a:solidFill>
              <a:latin typeface="Gothic A1 Black"/>
              <a:ea typeface="Gothic A1 Black"/>
              <a:cs typeface="Gothic A1 Black"/>
              <a:sym typeface="Gothic A1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52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식구 정보갱신 안내</a:t>
            </a:r>
            <a:endParaRPr sz="5200">
              <a:solidFill>
                <a:schemeClr val="dk1"/>
              </a:solidFill>
              <a:latin typeface="Gothic A1 Black"/>
              <a:ea typeface="Gothic A1 Black"/>
              <a:cs typeface="Gothic A1 Black"/>
              <a:sym typeface="Gothic A1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6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138" name="Google Shape;138;p26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6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latin typeface="Gothic A1"/>
                  <a:ea typeface="Gothic A1"/>
                  <a:cs typeface="Gothic A1"/>
                  <a:sym typeface="Gothic A1"/>
                </a:rPr>
                <a:t>1. 식구 정보갱신 안내 - 업무진행 </a:t>
              </a:r>
              <a:r>
                <a:rPr b="1" lang="ko" sz="1800">
                  <a:latin typeface="Gothic A1"/>
                  <a:ea typeface="Gothic A1"/>
                  <a:cs typeface="Gothic A1"/>
                  <a:sym typeface="Gothic A1"/>
                </a:rPr>
                <a:t>프로세스 &amp; 예상 일정</a:t>
              </a:r>
              <a:endParaRPr b="1" sz="1800"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  <p:cxnSp>
        <p:nvCxnSpPr>
          <p:cNvPr id="140" name="Google Shape;140;p26"/>
          <p:cNvCxnSpPr/>
          <p:nvPr/>
        </p:nvCxnSpPr>
        <p:spPr>
          <a:xfrm>
            <a:off x="80628" y="1021109"/>
            <a:ext cx="66966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graphicFrame>
        <p:nvGraphicFramePr>
          <p:cNvPr id="141" name="Google Shape;141;p26"/>
          <p:cNvGraphicFramePr/>
          <p:nvPr/>
        </p:nvGraphicFramePr>
        <p:xfrm>
          <a:off x="55165" y="4906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{EA6D227B-6715-43C0-80D3-44800427F0EA}</a:tableStyleId>
              </a:tblPr>
              <a:tblGrid>
                <a:gridCol w="691150"/>
                <a:gridCol w="2280050"/>
                <a:gridCol w="667325"/>
                <a:gridCol w="2963475"/>
                <a:gridCol w="721750"/>
                <a:gridCol w="1660025"/>
              </a:tblGrid>
              <a:tr h="16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화면명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dk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2020 신한국가정연합 식구정보조사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업무영역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5400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작성자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Malgun Gothic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5400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화면ID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>
                        <a:solidFill>
                          <a:srgbClr val="0070C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화면경로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Malgun Gothic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5400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작성일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Malgun Gothic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5400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26"/>
          <p:cNvSpPr/>
          <p:nvPr/>
        </p:nvSpPr>
        <p:spPr>
          <a:xfrm>
            <a:off x="135725" y="1507900"/>
            <a:ext cx="647700" cy="25740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rgbClr val="E7E6E6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식구정보</a:t>
            </a:r>
            <a:endParaRPr b="1" i="0" sz="10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등록</a:t>
            </a:r>
            <a:endParaRPr b="1" i="0" sz="10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1063224" y="1563600"/>
            <a:ext cx="1130100" cy="297900"/>
          </a:xfrm>
          <a:prstGeom prst="homePlate">
            <a:avLst>
              <a:gd fmla="val 55035" name="adj"/>
            </a:avLst>
          </a:prstGeom>
          <a:solidFill>
            <a:srgbClr val="333333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본부</a:t>
            </a:r>
            <a:endParaRPr i="0" sz="7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2789162" y="1563591"/>
            <a:ext cx="1177500" cy="297900"/>
          </a:xfrm>
          <a:prstGeom prst="homePlate">
            <a:avLst>
              <a:gd fmla="val 55063" name="adj"/>
            </a:avLst>
          </a:prstGeom>
          <a:solidFill>
            <a:srgbClr val="333333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교회</a:t>
            </a:r>
            <a:endParaRPr i="0" sz="7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4437705" y="1563591"/>
            <a:ext cx="1177500" cy="297900"/>
          </a:xfrm>
          <a:prstGeom prst="homePlate">
            <a:avLst>
              <a:gd fmla="val 55063" name="adj"/>
            </a:avLst>
          </a:prstGeom>
          <a:solidFill>
            <a:srgbClr val="333333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본부</a:t>
            </a:r>
            <a:endParaRPr i="0" sz="7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1167374" y="2436650"/>
            <a:ext cx="873900" cy="274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교회별 식구정보 </a:t>
            </a:r>
            <a:b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리스트제작 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4637320" y="2436650"/>
            <a:ext cx="6129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접수</a:t>
            </a:r>
            <a:endParaRPr i="0" sz="9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8263400" y="2567425"/>
            <a:ext cx="612900" cy="2991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회원DB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1299575" y="1977900"/>
            <a:ext cx="612900" cy="2991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회원 DB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50" name="Google Shape;150;p26"/>
          <p:cNvCxnSpPr>
            <a:endCxn id="146" idx="0"/>
          </p:cNvCxnSpPr>
          <p:nvPr/>
        </p:nvCxnSpPr>
        <p:spPr>
          <a:xfrm>
            <a:off x="1603424" y="2285750"/>
            <a:ext cx="900" cy="150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6"/>
          <p:cNvSpPr/>
          <p:nvPr/>
        </p:nvSpPr>
        <p:spPr>
          <a:xfrm>
            <a:off x="4637350" y="3254800"/>
            <a:ext cx="612900" cy="2955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회원DB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122592" y="1078300"/>
            <a:ext cx="1217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lgun Gothic"/>
              <a:buNone/>
            </a:pPr>
            <a:r>
              <a:rPr b="1" i="0" lang="ko" sz="14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식구정보조사 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6467248" y="1563591"/>
            <a:ext cx="1177500" cy="297900"/>
          </a:xfrm>
          <a:prstGeom prst="homePlate">
            <a:avLst>
              <a:gd fmla="val 55063" name="adj"/>
            </a:avLst>
          </a:prstGeom>
          <a:solidFill>
            <a:srgbClr val="333333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식구</a:t>
            </a:r>
            <a:endParaRPr i="0" sz="7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2777220" y="2424700"/>
            <a:ext cx="1171500" cy="29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식구별 정보 입력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55" name="Google Shape;155;p26"/>
          <p:cNvCxnSpPr>
            <a:stCxn id="146" idx="3"/>
            <a:endCxn id="154" idx="1"/>
          </p:cNvCxnSpPr>
          <p:nvPr/>
        </p:nvCxnSpPr>
        <p:spPr>
          <a:xfrm>
            <a:off x="2041274" y="2573750"/>
            <a:ext cx="73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6" name="Google Shape;156;p26"/>
          <p:cNvSpPr txBox="1"/>
          <p:nvPr/>
        </p:nvSpPr>
        <p:spPr>
          <a:xfrm>
            <a:off x="2193356" y="2366007"/>
            <a:ext cx="4317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발송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57" name="Google Shape;157;p26"/>
          <p:cNvCxnSpPr>
            <a:stCxn id="154" idx="3"/>
            <a:endCxn id="147" idx="1"/>
          </p:cNvCxnSpPr>
          <p:nvPr/>
        </p:nvCxnSpPr>
        <p:spPr>
          <a:xfrm flipH="1" rot="10800000">
            <a:off x="3948720" y="2573650"/>
            <a:ext cx="6885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26"/>
          <p:cNvCxnSpPr>
            <a:stCxn id="147" idx="2"/>
            <a:endCxn id="151" idx="1"/>
          </p:cNvCxnSpPr>
          <p:nvPr/>
        </p:nvCxnSpPr>
        <p:spPr>
          <a:xfrm flipH="1" rot="-5400000">
            <a:off x="4672120" y="2982500"/>
            <a:ext cx="543900" cy="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9" name="Google Shape;159;p26"/>
          <p:cNvSpPr/>
          <p:nvPr/>
        </p:nvSpPr>
        <p:spPr>
          <a:xfrm>
            <a:off x="6467248" y="2424700"/>
            <a:ext cx="1171500" cy="27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개인정보 정정페이지 접속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60" name="Google Shape;160;p26"/>
          <p:cNvCxnSpPr>
            <a:stCxn id="151" idx="4"/>
            <a:endCxn id="159" idx="1"/>
          </p:cNvCxnSpPr>
          <p:nvPr/>
        </p:nvCxnSpPr>
        <p:spPr>
          <a:xfrm flipH="1" rot="10800000">
            <a:off x="5250250" y="2561050"/>
            <a:ext cx="1217100" cy="8415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1" name="Google Shape;161;p26"/>
          <p:cNvSpPr txBox="1"/>
          <p:nvPr/>
        </p:nvSpPr>
        <p:spPr>
          <a:xfrm>
            <a:off x="5313292" y="3036726"/>
            <a:ext cx="86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접속URL </a:t>
            </a:r>
            <a:b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SMS전송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6467250" y="2906321"/>
            <a:ext cx="1171500" cy="459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latin typeface="Gothic A1"/>
                <a:ea typeface="Gothic A1"/>
                <a:cs typeface="Gothic A1"/>
                <a:sym typeface="Gothic A1"/>
              </a:rPr>
              <a:t>주민등록상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생년월일 </a:t>
            </a:r>
            <a:r>
              <a:rPr lang="ko" sz="900">
                <a:latin typeface="Gothic A1"/>
                <a:ea typeface="Gothic A1"/>
                <a:cs typeface="Gothic A1"/>
                <a:sym typeface="Gothic A1"/>
              </a:rPr>
              <a:t>8</a:t>
            </a:r>
            <a:r>
              <a:rPr lang="ko" sz="900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자리입력</a:t>
            </a:r>
            <a:endParaRPr sz="900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latin typeface="Gothic A1"/>
                <a:ea typeface="Gothic A1"/>
                <a:cs typeface="Gothic A1"/>
                <a:sym typeface="Gothic A1"/>
              </a:rPr>
              <a:t>yyyy-mm-dd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6467248" y="3523572"/>
            <a:ext cx="1171500" cy="27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개인정보 입력 및 전송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64" name="Google Shape;164;p26"/>
          <p:cNvCxnSpPr>
            <a:stCxn id="159" idx="2"/>
            <a:endCxn id="162" idx="0"/>
          </p:cNvCxnSpPr>
          <p:nvPr/>
        </p:nvCxnSpPr>
        <p:spPr>
          <a:xfrm flipH="1" rot="-5400000">
            <a:off x="6948748" y="2801350"/>
            <a:ext cx="209100" cy="600"/>
          </a:xfrm>
          <a:prstGeom prst="bentConnector3">
            <a:avLst>
              <a:gd fmla="val 50029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5" name="Google Shape;165;p26"/>
          <p:cNvCxnSpPr>
            <a:stCxn id="162" idx="2"/>
            <a:endCxn id="163" idx="0"/>
          </p:cNvCxnSpPr>
          <p:nvPr/>
        </p:nvCxnSpPr>
        <p:spPr>
          <a:xfrm flipH="1" rot="-5400000">
            <a:off x="6974400" y="3444521"/>
            <a:ext cx="157800" cy="600"/>
          </a:xfrm>
          <a:prstGeom prst="bentConnector3">
            <a:avLst>
              <a:gd fmla="val 49953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6" name="Google Shape;166;p26"/>
          <p:cNvCxnSpPr>
            <a:stCxn id="163" idx="3"/>
            <a:endCxn id="148" idx="2"/>
          </p:cNvCxnSpPr>
          <p:nvPr/>
        </p:nvCxnSpPr>
        <p:spPr>
          <a:xfrm flipH="1" rot="10800000">
            <a:off x="7638748" y="2716872"/>
            <a:ext cx="624600" cy="9429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7" name="Google Shape;167;p26"/>
          <p:cNvSpPr/>
          <p:nvPr/>
        </p:nvSpPr>
        <p:spPr>
          <a:xfrm>
            <a:off x="0" y="4253175"/>
            <a:ext cx="9144000" cy="8904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1912475" y="3550300"/>
            <a:ext cx="826500" cy="29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2196" y="-72528"/>
                </a:lnTo>
                <a:lnTo>
                  <a:pt x="66316" y="-406082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공문발송 : 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4월 10일 (금)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1167375" y="3028450"/>
            <a:ext cx="826500" cy="29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1714" y="-41923"/>
                </a:lnTo>
                <a:lnTo>
                  <a:pt x="65179" y="-118892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제작마감 </a:t>
            </a: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: 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4월 9일 (목)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2975400" y="3001275"/>
            <a:ext cx="826500" cy="29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1619" y="-37392"/>
                </a:lnTo>
                <a:lnTo>
                  <a:pt x="63931" y="-111158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입력 마감 :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4월 15일 (수)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022725" y="3637900"/>
            <a:ext cx="1403700" cy="45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2128" y="-41027"/>
                </a:lnTo>
                <a:lnTo>
                  <a:pt x="55249" y="-70483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1차(개인) : </a:t>
            </a: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4월 17일(금)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2차(개인) : 4월 24일(금)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3차(교회) : 4월 29일(금)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8312100" y="3172750"/>
            <a:ext cx="647700" cy="62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3487" y="-25277"/>
                </a:lnTo>
                <a:lnTo>
                  <a:pt x="57587" y="-54410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가정국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확인후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5월말까지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수정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27"/>
          <p:cNvGraphicFramePr/>
          <p:nvPr/>
        </p:nvGraphicFramePr>
        <p:xfrm>
          <a:off x="436572" y="7629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{3C35FE33-BCAE-4FA3-A19C-9B9C17AE860E}</a:tableStyleId>
              </a:tblPr>
              <a:tblGrid>
                <a:gridCol w="1058950"/>
                <a:gridCol w="1058950"/>
                <a:gridCol w="1058950"/>
                <a:gridCol w="1058950"/>
                <a:gridCol w="1058950"/>
                <a:gridCol w="1058950"/>
                <a:gridCol w="1058950"/>
                <a:gridCol w="1058950"/>
              </a:tblGrid>
              <a:tr h="69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소속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식구번호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성명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생년월일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주민등록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생년월일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YYYYMMDD</a:t>
                      </a:r>
                      <a:endParaRPr sz="9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휴대전화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8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010-XXXX-XXXX</a:t>
                      </a:r>
                      <a:endParaRPr sz="8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연락</a:t>
                      </a:r>
                      <a:r>
                        <a:rPr lang="ko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받을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휴대전화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비고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00교구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11111111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홍길동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1970</a:t>
                      </a: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-</a:t>
                      </a: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</a:t>
                      </a: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-</a:t>
                      </a: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19700101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010-1234-5678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010-1234-5678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00교구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01234567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김철수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1981-12-25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00교구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09876543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이영희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1992-07-01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178" name="Google Shape;178;p27"/>
          <p:cNvSpPr/>
          <p:nvPr/>
        </p:nvSpPr>
        <p:spPr>
          <a:xfrm rot="-5400000">
            <a:off x="2578822" y="1493471"/>
            <a:ext cx="342900" cy="3540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9" name="Google Shape;179;p27"/>
          <p:cNvSpPr/>
          <p:nvPr/>
        </p:nvSpPr>
        <p:spPr>
          <a:xfrm rot="-5400000">
            <a:off x="6223983" y="1493471"/>
            <a:ext cx="342900" cy="3540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1042671" y="3615802"/>
            <a:ext cx="347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본부제작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4625133" y="3615793"/>
            <a:ext cx="347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교회입력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0" y="4027950"/>
            <a:ext cx="9144000" cy="10395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- 필수입력 - 주민등록 생년월일 : 8자리로 기록</a:t>
            </a:r>
            <a:endParaRPr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- 필수입력 - 휴대전화 : 식구 본인의 휴대전화</a:t>
            </a:r>
            <a:endParaRPr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- 선택입력 - 연락받을 휴대전화 : 휴대전화가 없거나 본인이 직접 수정하기 어려울 경우 대신 수정할 가족이나 공직자 휴대전화</a:t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grpSp>
        <p:nvGrpSpPr>
          <p:cNvPr id="183" name="Google Shape;183;p27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184" name="Google Shape;184;p27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7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chemeClr val="dk1"/>
                  </a:solidFill>
                  <a:latin typeface="Gothic A1"/>
                  <a:ea typeface="Gothic A1"/>
                  <a:cs typeface="Gothic A1"/>
                  <a:sym typeface="Gothic A1"/>
                </a:rPr>
                <a:t>2. 식구 정보갱신 안내 - 1단계 : 교회별 식구정보 입력 리스트 양식</a:t>
              </a:r>
              <a:endParaRPr b="1" sz="1800"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>
            <a:off x="1085850" y="635260"/>
            <a:ext cx="3122400" cy="34221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1625859" y="2139821"/>
            <a:ext cx="1931400" cy="433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Gothic A1"/>
                <a:ea typeface="Gothic A1"/>
                <a:cs typeface="Gothic A1"/>
                <a:sym typeface="Gothic A1"/>
              </a:rPr>
              <a:t>YYYYMMDD</a:t>
            </a:r>
            <a:endParaRPr sz="14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1237425" y="1470449"/>
            <a:ext cx="28191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000님, 생년월일을 입력해주십시오</a:t>
            </a:r>
            <a:endParaRPr sz="14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(8자리)</a:t>
            </a:r>
            <a:endParaRPr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4704014" y="613535"/>
            <a:ext cx="3122400" cy="34221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5412332" y="1815435"/>
            <a:ext cx="17868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5263042" y="846292"/>
            <a:ext cx="211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00</a:t>
            </a: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교구 </a:t>
            </a:r>
            <a:r>
              <a:rPr lang="ko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00</a:t>
            </a: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교회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5312029" y="1203188"/>
            <a:ext cx="1152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홍길동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7255128" y="1815435"/>
            <a:ext cx="433800" cy="216900"/>
          </a:xfrm>
          <a:prstGeom prst="rect">
            <a:avLst/>
          </a:prstGeom>
          <a:solidFill>
            <a:srgbClr val="FFF2C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주소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5412332" y="2181661"/>
            <a:ext cx="17868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4766174" y="1815425"/>
            <a:ext cx="638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주소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4766182" y="2151262"/>
            <a:ext cx="72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상세주소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5664000" y="2954788"/>
            <a:ext cx="18081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4766182" y="2954788"/>
            <a:ext cx="72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축복상태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3" name="Google Shape;203;p28"/>
          <p:cNvSpPr/>
          <p:nvPr/>
        </p:nvSpPr>
        <p:spPr>
          <a:xfrm flipH="1" rot="10800000">
            <a:off x="7219882" y="2995391"/>
            <a:ext cx="223800" cy="144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4766182" y="1243931"/>
            <a:ext cx="513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성명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4766182" y="889368"/>
            <a:ext cx="513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소속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4766182" y="3299787"/>
            <a:ext cx="72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세부항목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4776352" y="2539589"/>
            <a:ext cx="72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세대구분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5664000" y="3341088"/>
            <a:ext cx="18081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9" name="Google Shape;209;p28"/>
          <p:cNvSpPr/>
          <p:nvPr/>
        </p:nvSpPr>
        <p:spPr>
          <a:xfrm flipH="1" rot="10800000">
            <a:off x="7219882" y="3381699"/>
            <a:ext cx="223800" cy="144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5692177" y="2553486"/>
            <a:ext cx="17799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1" name="Google Shape;211;p28"/>
          <p:cNvSpPr/>
          <p:nvPr/>
        </p:nvSpPr>
        <p:spPr>
          <a:xfrm flipH="1" rot="10800000">
            <a:off x="7219883" y="2576451"/>
            <a:ext cx="223800" cy="144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4766182" y="1496187"/>
            <a:ext cx="83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축복가정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5491638" y="1503147"/>
            <a:ext cx="83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0000 가정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5412332" y="2584297"/>
            <a:ext cx="161700" cy="1617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?</a:t>
            </a:r>
            <a:endParaRPr b="1" sz="1000"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5412332" y="2971154"/>
            <a:ext cx="161700" cy="1617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?</a:t>
            </a:r>
            <a:endParaRPr b="1" sz="1000"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5404504" y="3324632"/>
            <a:ext cx="161700" cy="1617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?</a:t>
            </a:r>
            <a:endParaRPr b="1" sz="1000"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7728877" y="3381561"/>
            <a:ext cx="1264800" cy="62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2985" y="-48"/>
                </a:lnTo>
                <a:lnTo>
                  <a:pt x="-205246" y="-135019"/>
                </a:lnTo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클릭시</a:t>
            </a:r>
            <a:endParaRPr sz="12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안내 팝업</a:t>
            </a:r>
            <a:endParaRPr sz="12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메시지(6p참고)</a:t>
            </a:r>
            <a:endParaRPr sz="12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0" y="4253175"/>
            <a:ext cx="9144000" cy="8904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4822882" y="3701662"/>
            <a:ext cx="72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비  고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5674657" y="3719311"/>
            <a:ext cx="17868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1" name="Google Shape;221;p28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222" name="Google Shape;222;p28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28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chemeClr val="dk1"/>
                  </a:solidFill>
                  <a:latin typeface="Gothic A1"/>
                  <a:ea typeface="Gothic A1"/>
                  <a:cs typeface="Gothic A1"/>
                  <a:sym typeface="Gothic A1"/>
                </a:rPr>
                <a:t>3. 식구 정보갱신 안내 - 2단계 : 개인 식구정보 입력 페이지 양식</a:t>
              </a:r>
              <a:endParaRPr b="1" sz="18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/>
        </p:nvSpPr>
        <p:spPr>
          <a:xfrm>
            <a:off x="2627976" y="1271253"/>
            <a:ext cx="725456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축복상태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4836377" y="1271252"/>
            <a:ext cx="725456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세부항목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283567" y="1268579"/>
            <a:ext cx="725456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세대구분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graphicFrame>
        <p:nvGraphicFramePr>
          <p:cNvPr id="231" name="Google Shape;231;p29"/>
          <p:cNvGraphicFramePr/>
          <p:nvPr/>
        </p:nvGraphicFramePr>
        <p:xfrm>
          <a:off x="3370402" y="14892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{B6ABE449-B94B-4A79-92D5-390483ABA940}</a:tableStyleId>
              </a:tblPr>
              <a:tblGrid>
                <a:gridCol w="130837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미축복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32" name="Google Shape;232;p29"/>
          <p:cNvGraphicFramePr/>
          <p:nvPr/>
        </p:nvGraphicFramePr>
        <p:xfrm>
          <a:off x="5612522" y="15212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{B6ABE449-B94B-4A79-92D5-390483ABA940}</a:tableStyleId>
              </a:tblPr>
              <a:tblGrid>
                <a:gridCol w="130837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미혼1세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축복자녀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기성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독신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영인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영육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33" name="Google Shape;233;p29"/>
          <p:cNvSpPr/>
          <p:nvPr/>
        </p:nvSpPr>
        <p:spPr>
          <a:xfrm>
            <a:off x="3370402" y="1272283"/>
            <a:ext cx="1310656" cy="21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4" name="Google Shape;234;p29"/>
          <p:cNvSpPr/>
          <p:nvPr/>
        </p:nvSpPr>
        <p:spPr>
          <a:xfrm flipH="1" rot="10800000">
            <a:off x="4484159" y="1308532"/>
            <a:ext cx="147066" cy="14443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5609234" y="1304350"/>
            <a:ext cx="1308397" cy="21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‘</a:t>
            </a:r>
            <a:r>
              <a:rPr b="1" lang="ko" sz="14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축복</a:t>
            </a:r>
            <a:r>
              <a:rPr b="1"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’</a:t>
            </a:r>
            <a:r>
              <a:rPr b="1" lang="ko" sz="14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 선택</a:t>
            </a:r>
            <a:endParaRPr b="1"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36" name="Google Shape;236;p29"/>
          <p:cNvSpPr/>
          <p:nvPr/>
        </p:nvSpPr>
        <p:spPr>
          <a:xfrm flipH="1" rot="10800000">
            <a:off x="6698676" y="1334440"/>
            <a:ext cx="147066" cy="14443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37" name="Google Shape;237;p29"/>
          <p:cNvGraphicFramePr/>
          <p:nvPr/>
        </p:nvGraphicFramePr>
        <p:xfrm>
          <a:off x="7211675" y="15223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{B6ABE449-B94B-4A79-92D5-390483ABA940}</a:tableStyleId>
              </a:tblPr>
              <a:tblGrid>
                <a:gridCol w="130837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미혼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기혼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이혼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38" name="Google Shape;238;p29"/>
          <p:cNvSpPr/>
          <p:nvPr/>
        </p:nvSpPr>
        <p:spPr>
          <a:xfrm>
            <a:off x="7208387" y="1305398"/>
            <a:ext cx="1308397" cy="21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‘</a:t>
            </a:r>
            <a:r>
              <a:rPr b="1" lang="ko" sz="14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미축복</a:t>
            </a:r>
            <a:r>
              <a:rPr b="1"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’</a:t>
            </a:r>
            <a:r>
              <a:rPr b="1" lang="ko" sz="14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 선택</a:t>
            </a:r>
            <a:endParaRPr b="1"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39" name="Google Shape;239;p29"/>
          <p:cNvSpPr/>
          <p:nvPr/>
        </p:nvSpPr>
        <p:spPr>
          <a:xfrm flipH="1" rot="10800000">
            <a:off x="8297829" y="1335488"/>
            <a:ext cx="147066" cy="14443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40" name="Google Shape;240;p29"/>
          <p:cNvGraphicFramePr/>
          <p:nvPr/>
        </p:nvGraphicFramePr>
        <p:xfrm>
          <a:off x="1122838" y="15001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{B6ABE449-B94B-4A79-92D5-390483ABA940}</a:tableStyleId>
              </a:tblPr>
              <a:tblGrid>
                <a:gridCol w="130837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2세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3세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4세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41" name="Google Shape;241;p29"/>
          <p:cNvSpPr/>
          <p:nvPr/>
        </p:nvSpPr>
        <p:spPr>
          <a:xfrm>
            <a:off x="1119549" y="1283237"/>
            <a:ext cx="1308397" cy="21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2" name="Google Shape;242;p29"/>
          <p:cNvSpPr/>
          <p:nvPr/>
        </p:nvSpPr>
        <p:spPr>
          <a:xfrm flipH="1" rot="10800000">
            <a:off x="2208992" y="1313326"/>
            <a:ext cx="147066" cy="14443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43" name="Google Shape;243;p29"/>
          <p:cNvCxnSpPr>
            <a:endCxn id="235" idx="0"/>
          </p:cNvCxnSpPr>
          <p:nvPr/>
        </p:nvCxnSpPr>
        <p:spPr>
          <a:xfrm flipH="1" rot="10800000">
            <a:off x="4678832" y="1304350"/>
            <a:ext cx="1584600" cy="318900"/>
          </a:xfrm>
          <a:prstGeom prst="bentConnector4">
            <a:avLst>
              <a:gd fmla="val 5140" name="adj1"/>
              <a:gd fmla="val 153775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4" name="Google Shape;244;p29"/>
          <p:cNvCxnSpPr/>
          <p:nvPr/>
        </p:nvCxnSpPr>
        <p:spPr>
          <a:xfrm>
            <a:off x="4674827" y="1924906"/>
            <a:ext cx="3190950" cy="1540575"/>
          </a:xfrm>
          <a:prstGeom prst="bentConnector4">
            <a:avLst>
              <a:gd fmla="val 3076" name="adj1"/>
              <a:gd fmla="val 111126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5" name="Google Shape;245;p29"/>
          <p:cNvSpPr/>
          <p:nvPr/>
        </p:nvSpPr>
        <p:spPr>
          <a:xfrm>
            <a:off x="0" y="4253175"/>
            <a:ext cx="9144000" cy="8904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grpSp>
        <p:nvGrpSpPr>
          <p:cNvPr id="246" name="Google Shape;246;p29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247" name="Google Shape;247;p29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9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chemeClr val="dk1"/>
                  </a:solidFill>
                  <a:latin typeface="Gothic A1"/>
                  <a:ea typeface="Gothic A1"/>
                  <a:cs typeface="Gothic A1"/>
                  <a:sym typeface="Gothic A1"/>
                </a:rPr>
                <a:t>4. 식구 정보갱신 안내 - 식구정보 입력 콤보박스 세부사항</a:t>
              </a:r>
              <a:endParaRPr b="1" sz="18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30"/>
          <p:cNvGraphicFramePr/>
          <p:nvPr/>
        </p:nvGraphicFramePr>
        <p:xfrm>
          <a:off x="1512106" y="7346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{5DF7C6D0-4CB1-440B-BDE6-9614EE3AEC7D}</a:tableStyleId>
              </a:tblPr>
              <a:tblGrid>
                <a:gridCol w="1501975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 u="none" cap="none" strike="noStrike"/>
                        <a:t>축복상태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축복</a:t>
                      </a:r>
                      <a:r>
                        <a:rPr lang="ko" sz="900" u="none" cap="none" strike="noStrike"/>
                        <a:t> : 천지인참부모님이 주관하는 축복식에 참석하여 가정을 이룬 상태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미축복</a:t>
                      </a:r>
                      <a:r>
                        <a:rPr lang="ko" sz="900" u="none" cap="none" strike="noStrike"/>
                        <a:t> : 축복을 받지 않은 상태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54" name="Google Shape;254;p30"/>
          <p:cNvGraphicFramePr/>
          <p:nvPr/>
        </p:nvGraphicFramePr>
        <p:xfrm>
          <a:off x="3127860" y="7346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{5DF7C6D0-4CB1-440B-BDE6-9614EE3AEC7D}</a:tableStyleId>
              </a:tblPr>
              <a:tblGrid>
                <a:gridCol w="3273050"/>
              </a:tblGrid>
              <a:tr h="21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lang="ko" sz="900" u="none" cap="none" strike="noStrike"/>
                        <a:t>세부항목 – ‘축복’을 선택한 경우</a:t>
                      </a:r>
                      <a:endParaRPr b="1" sz="900" u="none" cap="none" strike="noStrike"/>
                    </a:p>
                  </a:txBody>
                  <a:tcPr marT="34300" marB="34300" marR="68600" marL="68600"/>
                </a:tc>
              </a:tr>
              <a:tr h="21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미혼1세 축복 </a:t>
                      </a:r>
                      <a:r>
                        <a:rPr lang="ko" sz="900" u="none" cap="none" strike="noStrike"/>
                        <a:t>: 1세 미혼자 간 매칭을 받고 축복에 참석한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9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축복자녀 축복 </a:t>
                      </a:r>
                      <a:r>
                        <a:rPr lang="ko" sz="900" u="none" cap="none" strike="noStrike"/>
                        <a:t>: 2·3세 간 매칭을 받고 축복에 참석한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5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기성 축복 </a:t>
                      </a:r>
                      <a:r>
                        <a:rPr lang="ko" sz="900" u="none" cap="none" strike="noStrike"/>
                        <a:t>: 축복 전 이미 결혼한 부부가 하늘부모님의 뜻을 알고 함께 축복에 참여한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77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독신 축복 </a:t>
                      </a:r>
                      <a:r>
                        <a:rPr lang="ko" sz="900" u="none" cap="none" strike="noStrike"/>
                        <a:t>: </a:t>
                      </a:r>
                      <a:br>
                        <a:rPr lang="ko" sz="900" u="none" cap="none" strike="noStrike"/>
                      </a:br>
                      <a:r>
                        <a:rPr lang="ko" sz="900" u="none" cap="none" strike="noStrike"/>
                        <a:t>a)고령자가 영계에서 축복 받을 것을 약속으로 지상에서 미리 축복에 임할 경우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 u="none" cap="none" strike="noStrike"/>
                        <a:t>b) 입교 전 결혼한 부부 중 한쪽이 사별한 고령자가 영계에서 축복 받을 것을 약속으로 지상에서 미리 축복에 임할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49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영인 축복 </a:t>
                      </a:r>
                      <a:r>
                        <a:rPr lang="ko" sz="900" u="none" cap="none" strike="noStrike"/>
                        <a:t>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 u="none" cap="none" strike="noStrike"/>
                        <a:t>a) 이미 타계한 영인끼리 축복을 받을 경우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 u="none" cap="none" strike="noStrike"/>
                        <a:t>B) 지상에 남은 가족이나 후손이 축복을 접수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49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영육계 축복 </a:t>
                      </a:r>
                      <a:r>
                        <a:rPr lang="ko" sz="900" u="none" cap="none" strike="noStrike"/>
                        <a:t>: 고령자나, 입교 전 결혼한 부부 중 한 쪽이 사별한 고령자가 독신축복을 받은 후 청평을 통해 영인과 매칭을 받아 축복에 임할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55" name="Google Shape;255;p30"/>
          <p:cNvGraphicFramePr/>
          <p:nvPr/>
        </p:nvGraphicFramePr>
        <p:xfrm>
          <a:off x="6495868" y="7346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{5DF7C6D0-4CB1-440B-BDE6-9614EE3AEC7D}</a:tableStyleId>
              </a:tblPr>
              <a:tblGrid>
                <a:gridCol w="2499100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lang="ko" sz="900" u="none" cap="none" strike="noStrike"/>
                        <a:t>세부항목 – ‘미축복’을 선택한 경우</a:t>
                      </a:r>
                      <a:endParaRPr b="1" sz="900" u="none" cap="none" strike="noStrike"/>
                    </a:p>
                  </a:txBody>
                  <a:tcPr marT="34300" marB="34300" marR="68600" marL="68600"/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미혼</a:t>
                      </a:r>
                      <a:r>
                        <a:rPr lang="ko" sz="900" u="none" cap="none" strike="noStrike"/>
                        <a:t> : 아직 결혼하지 않음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기혼</a:t>
                      </a:r>
                      <a:r>
                        <a:rPr lang="ko" sz="900" u="none" cap="none" strike="noStrike"/>
                        <a:t> : 이미 결혼함 (미축복)</a:t>
                      </a:r>
                      <a:endParaRPr sz="900" u="none" cap="none" strike="noStrike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이혼</a:t>
                      </a:r>
                      <a:r>
                        <a:rPr lang="ko" sz="900" u="none" cap="none" strike="noStrike"/>
                        <a:t> : 부부가 합의 또는 재판에 의하여 혼인 관계를 인위적으로 소멸시킨 상태</a:t>
                      </a:r>
                      <a:endParaRPr sz="9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56" name="Google Shape;256;p30"/>
          <p:cNvGraphicFramePr/>
          <p:nvPr/>
        </p:nvGraphicFramePr>
        <p:xfrm>
          <a:off x="59615" y="7346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{5DF7C6D0-4CB1-440B-BDE6-9614EE3AEC7D}</a:tableStyleId>
              </a:tblPr>
              <a:tblGrid>
                <a:gridCol w="1338700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lang="ko" sz="900" u="none" cap="none" strike="noStrike"/>
                        <a:t>세대구분</a:t>
                      </a:r>
                      <a:endParaRPr b="1" sz="900" u="none" cap="none" strike="noStrike"/>
                    </a:p>
                  </a:txBody>
                  <a:tcPr marT="34300" marB="34300" marR="68600" marL="68600"/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1세 </a:t>
                      </a:r>
                      <a:r>
                        <a:rPr lang="ko" sz="900" u="none" cap="none" strike="noStrike"/>
                        <a:t>: 입회원서를 작성한 입교인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2세 </a:t>
                      </a:r>
                      <a:r>
                        <a:rPr lang="ko" sz="900" u="none" cap="none" strike="noStrike"/>
                        <a:t>: 부모가 축복을 받은 이후 출생한 자녀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3세 </a:t>
                      </a:r>
                      <a:r>
                        <a:rPr lang="ko" sz="900" u="none" cap="none" strike="noStrike"/>
                        <a:t>: 부모가 2세 축복가정인 자녀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4세 </a:t>
                      </a:r>
                      <a:r>
                        <a:rPr lang="ko" sz="900" u="none" cap="none" strike="noStrike"/>
                        <a:t>: 부모가 2-3세 혹은 3-3세 축복가정인 자녀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57" name="Google Shape;257;p30"/>
          <p:cNvSpPr/>
          <p:nvPr/>
        </p:nvSpPr>
        <p:spPr>
          <a:xfrm>
            <a:off x="0" y="4253175"/>
            <a:ext cx="9144000" cy="8904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grpSp>
        <p:nvGrpSpPr>
          <p:cNvPr id="258" name="Google Shape;258;p30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259" name="Google Shape;259;p30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30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chemeClr val="dk1"/>
                  </a:solidFill>
                  <a:latin typeface="Gothic A1"/>
                  <a:ea typeface="Gothic A1"/>
                  <a:cs typeface="Gothic A1"/>
                  <a:sym typeface="Gothic A1"/>
                </a:rPr>
                <a:t>5. 식구 정보갱신 안내 - 식구정보 입력 팝업 안내 메시지</a:t>
              </a:r>
              <a:endParaRPr b="1" sz="18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