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1598" r:id="rId2"/>
    <p:sldId id="21599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F8FF"/>
    <a:srgbClr val="F6D1D2"/>
    <a:srgbClr val="FFF3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076" autoAdjust="0"/>
  </p:normalViewPr>
  <p:slideViewPr>
    <p:cSldViewPr snapToGrid="0">
      <p:cViewPr varScale="1">
        <p:scale>
          <a:sx n="102" d="100"/>
          <a:sy n="102" d="100"/>
        </p:scale>
        <p:origin x="32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5AE8D-2FC2-4129-81A5-24299500EE72}" type="datetimeFigureOut">
              <a:rPr lang="ko-KR" altLang="en-US" smtClean="0"/>
              <a:t>2024-09-27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24B63-125B-4CC8-9D95-EA12C64D44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3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토론 결과나 정책 제안을 평가하고</a:t>
            </a:r>
            <a:r>
              <a:rPr lang="en-US" altLang="ko-KR" dirty="0"/>
              <a:t>, </a:t>
            </a:r>
            <a:r>
              <a:rPr lang="ko-KR" altLang="en-US" dirty="0"/>
              <a:t>가장 우수한 팀을 선정하여 시상하거나 격려하는 방식으로 동기부여</a:t>
            </a:r>
            <a:endParaRPr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“기독교 복귀 방안” 세션 리더에게는 기독교 복귀 관련 현재 상황 분석 자료나 사례를 제공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소그룹 토론 후 미니 발표 시간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B6224-2EE6-45D9-BE27-5401B31395B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006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토론 결과나 정책 제안을 평가하고</a:t>
            </a:r>
            <a:r>
              <a:rPr lang="en-US" altLang="ko-KR" dirty="0"/>
              <a:t>, </a:t>
            </a:r>
            <a:r>
              <a:rPr lang="ko-KR" altLang="en-US" dirty="0"/>
              <a:t>가장 우수한 팀을 선정하여 시상하거나 격려하는 방식으로 동기부여</a:t>
            </a:r>
            <a:endParaRPr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“기독교 복귀 방안” 세션 리더에게는 기독교 복귀 관련 현재 상황 분석 자료나 사례를 제공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소그룹 토론 후 미니 발표 시간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B6224-2EE6-45D9-BE27-5401B31395B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00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8C4EB0-E8D4-4F53-99AE-127A2DDB9B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7C3567F-A78A-4B8C-B31E-3B41F1E0E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7392CD-D4A8-40DA-906D-5CC0113B7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626F-CE37-41E0-AF30-0443888213C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B622A1-1AA6-44EC-81A2-EBB264136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16EC57-B911-4A20-938D-65813914D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48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521397-210C-4F54-A148-E6DE64384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96869A6-0F30-45F6-A495-BB2F55A14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6FF6C4-D01E-48D8-B08B-5C8322B25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DF66D61-AF35-43C6-B9F5-10DE99DE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EC480-693E-48E8-8B06-8EE474CB7BF6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39B86AB-AD16-4A68-96BB-43428ACE5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C68897C-5E9A-4031-B5A3-576BFE2F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5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457649-D74A-41E1-8EDE-0FC5C8F54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8493AD-6184-477A-955E-FFA63750B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4463FD-EC69-4668-80E7-65539310D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365B-9766-45B5-B571-8928CE19F4D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C66AA-2AF6-45A3-8D8D-55A92AC51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4CFF74-ECC5-4803-A689-E7D337465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9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234A7C-42CA-448C-A036-4DEB063948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9E1F8C0-52C9-4DA4-981B-71BCA0E1E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0136BE-CB35-4948-AC37-70B6C511F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9EC37-F204-44A9-9BC6-402CDBB9287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8196B7-D29E-4E0C-9151-BC6A6C02A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65A243-3FC2-4AF1-87F7-0387BE3D5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05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80BA6E4-3D80-43B9-88A0-9125ABAA04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"/>
          <a:stretch/>
        </p:blipFill>
        <p:spPr>
          <a:xfrm>
            <a:off x="0" y="-8765"/>
            <a:ext cx="12192000" cy="689216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91B8D6A-E725-479B-BDD7-1AE24316A3D7}"/>
              </a:ext>
            </a:extLst>
          </p:cNvPr>
          <p:cNvSpPr/>
          <p:nvPr userDrawn="1"/>
        </p:nvSpPr>
        <p:spPr>
          <a:xfrm rot="16200000">
            <a:off x="2760659" y="-2558827"/>
            <a:ext cx="6681567" cy="1220288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55000"/>
                </a:schemeClr>
              </a:gs>
              <a:gs pos="100000">
                <a:schemeClr val="bg1"/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9957" tIns="94979" rIns="189957" bIns="94979" rtlCol="0" anchor="ctr"/>
          <a:lstStyle/>
          <a:p>
            <a:pPr algn="ctr"/>
            <a:endParaRPr lang="ko-KR" altLang="en-US" sz="5404" dirty="0">
              <a:solidFill>
                <a:prstClr val="black"/>
              </a:solidFill>
            </a:endParaRPr>
          </a:p>
        </p:txBody>
      </p:sp>
      <p:pic>
        <p:nvPicPr>
          <p:cNvPr id="9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40F4F647-E618-46A2-A65C-61333CCFA1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80188"/>
            <a:ext cx="12202886" cy="1603212"/>
          </a:xfrm>
          <a:prstGeom prst="rect">
            <a:avLst/>
          </a:prstGeom>
          <a:noFill/>
        </p:spPr>
      </p:pic>
      <p:pic>
        <p:nvPicPr>
          <p:cNvPr id="10" name="그래픽 9">
            <a:extLst>
              <a:ext uri="{FF2B5EF4-FFF2-40B4-BE49-F238E27FC236}">
                <a16:creationId xmlns:a16="http://schemas.microsoft.com/office/drawing/2014/main" id="{06ABB197-4DFA-4828-A7CF-46DFB42B70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88566" y="632545"/>
            <a:ext cx="3744384" cy="1764406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:a16="http://schemas.microsoft.com/office/drawing/2014/main" id="{38FC35AF-D28F-4F29-B777-9477A2E3B26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122667"/>
            <a:ext cx="2330823" cy="24765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B56E91E-1FBE-419F-A494-5B17B5AF1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872063" y="122667"/>
            <a:ext cx="2330823" cy="24765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49BD41B-413F-43F3-BB00-A2657DE2BA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" y="-9625"/>
            <a:ext cx="12188403" cy="372066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FE17CC76-EDB7-4769-90BC-62EF7C5DE61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3295559" y="2860156"/>
            <a:ext cx="5578469" cy="547886"/>
          </a:xfrm>
          <a:prstGeom prst="rect">
            <a:avLst/>
          </a:prstGeom>
        </p:spPr>
      </p:pic>
      <p:sp>
        <p:nvSpPr>
          <p:cNvPr id="15" name="Flowchart: Connector 18">
            <a:extLst>
              <a:ext uri="{FF2B5EF4-FFF2-40B4-BE49-F238E27FC236}">
                <a16:creationId xmlns:a16="http://schemas.microsoft.com/office/drawing/2014/main" id="{3DFC7B99-4E44-49A2-8C7C-2D8365630B48}"/>
              </a:ext>
            </a:extLst>
          </p:cNvPr>
          <p:cNvSpPr/>
          <p:nvPr userDrawn="1"/>
        </p:nvSpPr>
        <p:spPr>
          <a:xfrm>
            <a:off x="5640499" y="2666678"/>
            <a:ext cx="911002" cy="911002"/>
          </a:xfrm>
          <a:prstGeom prst="flowChartConnector">
            <a:avLst/>
          </a:prstGeom>
          <a:solidFill>
            <a:srgbClr val="C8BA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8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B2EBB2-78F1-4CCE-94F1-756A836B0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865562-B822-49D7-B1CF-7A68D435C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99D97F-1761-4CED-BBA1-8199E743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E4A3-498E-4709-B5FA-D1B22FECEAB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E189E4A-1801-43B2-84F7-AE346C9C5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5F7F60-F4BF-4372-BC00-93335F368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77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8F5DD-6739-412A-9D40-B07317561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AB2A530-64F4-437F-B725-87C9F1701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AD11C8-2A41-47F3-9296-9CAA7CA80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4C5-2276-4ABF-85C5-7F88129A475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B7D2A0-9CBC-4D61-9871-6A29B0B2B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F035C5-C491-4ACB-8209-01FCB51F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21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701646-FD26-4B9A-8A8B-844E943AD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BD4EE2-4C57-43D8-B7C5-F27CC70895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80914C-1864-4D56-BAC3-42B070E23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AE7511B-9B26-4BDD-BE9C-0A65D87F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11A6-D115-43B7-B8CF-7C08CE2F9DF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FFF17D-018A-439A-B8F0-866BC0B87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4A9F2F-3CC1-4133-ABF3-D42AFB149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3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01C7F9-2684-4A71-ACCB-04C5FF066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275999-1772-4326-8E5F-001DCF2E9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8FD6748-3AAC-4C7F-A505-F57B97893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8805A8E-6DE1-4AD4-A150-0C6E67A281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3755EA0-8C06-4777-9259-914E168125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96C77B2-435D-45D5-B282-64A53D7B2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8070C-019A-45D2-B639-A232BB95680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319E91B-0058-4724-845D-2ACB5CF1E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A2A9EE3-7688-475D-9B2B-F5674C6B7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54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2BAC2F-E537-4266-8559-F5FCD938E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D64460-D53F-40D5-BDB2-FD20E57DD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30E23-1C78-410A-856A-0CB15CE0A013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F0D1450-128F-4C66-B106-34DEC154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8AF3BB-CE28-46C0-9E43-7EE3185D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FAF8AE-005D-4347-94ED-ECB566F9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A37B-61DD-47E1-908E-FA799C640A6F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8AB945A-DA39-4500-8731-E07317E08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0E7A9BD-731F-453D-98FA-FAC7044E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3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FAF8AE-005D-4347-94ED-ECB566F9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68FD1-7392-45A6-A3D7-20AE3016A5F8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8AB945A-DA39-4500-8731-E07317E08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0E7A9BD-731F-453D-98FA-FAC7044E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3E2E61-9B78-4023-B77A-ADA7D78B1D74}"/>
              </a:ext>
            </a:extLst>
          </p:cNvPr>
          <p:cNvSpPr txBox="1"/>
          <p:nvPr userDrawn="1"/>
        </p:nvSpPr>
        <p:spPr>
          <a:xfrm>
            <a:off x="9987228" y="6586181"/>
            <a:ext cx="2194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ⓒSaebyeol Yu.</a:t>
            </a:r>
            <a:r>
              <a:rPr lang="ko-KR" alt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9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Saebyeol’s</a:t>
            </a:r>
            <a:r>
              <a:rPr lang="ko-KR" altLang="en-US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9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ko-KR" altLang="en-US" sz="9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4E330E-5F20-4A21-9E05-07E3ADC58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90779F-A474-454A-AB54-1998A1977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16DEF47-CD0F-4D17-BE95-2887252B6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3FB8780-B264-41BD-8341-26BFD8BAE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7085-46EB-41D2-9D36-E7DF917FD8F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9F94398-6D1A-43D6-BDBC-18C8C06DD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BAD8C8-D145-4AFF-B131-3BE847FF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75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95F103E-CD79-4D82-90DF-D8BEABE27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06DC162-1723-48A2-8295-CE8CD15A5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AE8538-775E-4108-AE11-87C27579D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D4ABD-80D9-42A5-992E-48762F860BF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2024-09-27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B95632-9B26-4EF0-8AB6-1354B5263A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57AA1C-F419-400E-99E8-47362DFB8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78812-0A06-429D-8F15-51325AD98C1A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3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6A1B504C-DDCB-4ECF-91F0-06E0F72A7082}"/>
              </a:ext>
            </a:extLst>
          </p:cNvPr>
          <p:cNvCxnSpPr>
            <a:cxnSpLocks/>
          </p:cNvCxnSpPr>
          <p:nvPr/>
        </p:nvCxnSpPr>
        <p:spPr>
          <a:xfrm>
            <a:off x="146205" y="747133"/>
            <a:ext cx="12060000" cy="0"/>
          </a:xfrm>
          <a:prstGeom prst="line">
            <a:avLst/>
          </a:prstGeom>
          <a:ln w="76200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ECDD78A-593B-419B-910E-A31E836B49E2}"/>
              </a:ext>
            </a:extLst>
          </p:cNvPr>
          <p:cNvSpPr txBox="1"/>
          <p:nvPr/>
        </p:nvSpPr>
        <p:spPr>
          <a:xfrm>
            <a:off x="407381" y="103502"/>
            <a:ext cx="11798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◆  정책 대토론회 </a:t>
            </a:r>
            <a:r>
              <a:rPr lang="ko-KR" altLang="en-US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일정표</a:t>
            </a:r>
            <a:r>
              <a:rPr kumimoji="0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srgbClr val="E98C8E">
                    <a:lumMod val="75000"/>
                  </a:srgb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 </a:t>
            </a:r>
            <a:endParaRPr kumimoji="0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srgbClr val="E98C8E">
                  <a:lumMod val="75000"/>
                </a:srgbClr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31EA097-C465-53B1-5549-D7203798C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78812-0A06-429D-8F15-51325AD98C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72BE44C-413D-CEDB-183E-D9DDEBAB3F19}"/>
              </a:ext>
            </a:extLst>
          </p:cNvPr>
          <p:cNvSpPr/>
          <p:nvPr/>
        </p:nvSpPr>
        <p:spPr>
          <a:xfrm>
            <a:off x="-4" y="0"/>
            <a:ext cx="248197" cy="7707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B2CDB47-2C09-827C-349D-8A7F660A5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041123"/>
              </p:ext>
            </p:extLst>
          </p:nvPr>
        </p:nvGraphicFramePr>
        <p:xfrm>
          <a:off x="290635" y="906025"/>
          <a:ext cx="11565250" cy="5425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7891">
                  <a:extLst>
                    <a:ext uri="{9D8B030D-6E8A-4147-A177-3AD203B41FA5}">
                      <a16:colId xmlns:a16="http://schemas.microsoft.com/office/drawing/2014/main" val="3835702240"/>
                    </a:ext>
                  </a:extLst>
                </a:gridCol>
                <a:gridCol w="2472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80294">
                  <a:extLst>
                    <a:ext uri="{9D8B030D-6E8A-4147-A177-3AD203B41FA5}">
                      <a16:colId xmlns:a16="http://schemas.microsoft.com/office/drawing/2014/main" val="2079708014"/>
                    </a:ext>
                  </a:extLst>
                </a:gridCol>
                <a:gridCol w="2472355">
                  <a:extLst>
                    <a:ext uri="{9D8B030D-6E8A-4147-A177-3AD203B41FA5}">
                      <a16:colId xmlns:a16="http://schemas.microsoft.com/office/drawing/2014/main" val="2829932457"/>
                    </a:ext>
                  </a:extLst>
                </a:gridCol>
                <a:gridCol w="2472355">
                  <a:extLst>
                    <a:ext uri="{9D8B030D-6E8A-4147-A177-3AD203B41FA5}">
                      <a16:colId xmlns:a16="http://schemas.microsoft.com/office/drawing/2014/main" val="3908273133"/>
                    </a:ext>
                  </a:extLst>
                </a:gridCol>
              </a:tblGrid>
              <a:tr h="322525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시간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10/9 (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수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10/10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10/11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10/12(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토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861608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07:00 - 07:30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ko-KR" alt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아침식사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61441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07:30 - 09:00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일정 준비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2230324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09:00 - 09:50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통합 회의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천무원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선교정책처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060121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10:00 – 10:50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841628"/>
                  </a:ext>
                </a:extLst>
              </a:tr>
              <a:tr h="3225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11:00 - 12:00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5401"/>
                  </a:ext>
                </a:extLst>
              </a:tr>
              <a:tr h="3225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폐회식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382986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12:00 - 13:00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점심 식사 후 귀가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01284"/>
                  </a:ext>
                </a:extLst>
              </a:tr>
              <a:tr h="58800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13:30 - 14:20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대토론회 개회식 및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OT(13:00~14:00)</a:t>
                      </a: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[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신한국협회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]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93658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14:30 - 15:20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개인별 정책제안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발표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조별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548869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15:30 </a:t>
                      </a:r>
                      <a:r>
                        <a:rPr lang="en-US" altLang="ko-KR" sz="12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-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16:20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endParaRPr lang="ko-KR" alt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54735588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16:30 - 17:20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endParaRPr lang="ko-KR" alt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17:30 - 18:00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저녁식사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632715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18:00 - 20:00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개인별 정책제안 피드백 및</a:t>
                      </a:r>
                      <a:endParaRPr lang="en-US" altLang="ko-KR" sz="1200" u="none" strike="noStrike" dirty="0"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최종 정리 및 제출</a:t>
                      </a:r>
                      <a:b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132513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20:00 - 21:30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367342"/>
                  </a:ext>
                </a:extLst>
              </a:tr>
              <a:tr h="32252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22:00 - 01:30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kern="1200" dirty="0">
                        <a:solidFill>
                          <a:schemeClr val="dk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279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017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6A1B504C-DDCB-4ECF-91F0-06E0F72A7082}"/>
              </a:ext>
            </a:extLst>
          </p:cNvPr>
          <p:cNvCxnSpPr>
            <a:cxnSpLocks/>
          </p:cNvCxnSpPr>
          <p:nvPr/>
        </p:nvCxnSpPr>
        <p:spPr>
          <a:xfrm>
            <a:off x="146205" y="747133"/>
            <a:ext cx="12060000" cy="0"/>
          </a:xfrm>
          <a:prstGeom prst="line">
            <a:avLst/>
          </a:prstGeom>
          <a:ln w="76200">
            <a:solidFill>
              <a:schemeClr val="accent4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ECDD78A-593B-419B-910E-A31E836B49E2}"/>
              </a:ext>
            </a:extLst>
          </p:cNvPr>
          <p:cNvSpPr txBox="1"/>
          <p:nvPr/>
        </p:nvSpPr>
        <p:spPr>
          <a:xfrm>
            <a:off x="407381" y="103502"/>
            <a:ext cx="11798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◆  한민족 선민 대서사시 교육 및 정책 대토론회 </a:t>
            </a:r>
            <a:r>
              <a:rPr lang="ko-KR" altLang="en-US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일정</a:t>
            </a:r>
            <a:r>
              <a:rPr lang="en-US" altLang="ko-KR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(</a:t>
            </a:r>
            <a:r>
              <a:rPr lang="ko-KR" altLang="en-US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안</a:t>
            </a:r>
            <a:r>
              <a:rPr lang="en-US" altLang="ko-KR" sz="3200" b="1" spc="-300" dirty="0">
                <a:solidFill>
                  <a:prstClr val="black">
                    <a:lumMod val="85000"/>
                    <a:lumOff val="15000"/>
                  </a:prstClr>
                </a:solidFill>
                <a:latin typeface="에스코어 드림 7 ExtraBold"/>
                <a:ea typeface="에스코어 드림 7 ExtraBold"/>
              </a:rPr>
              <a:t>)</a:t>
            </a:r>
            <a:r>
              <a:rPr kumimoji="0" lang="en-US" altLang="ko-KR" sz="3200" b="1" i="0" u="none" strike="noStrike" kern="1200" cap="none" spc="-300" normalizeH="0" baseline="0" noProof="0" dirty="0">
                <a:ln>
                  <a:noFill/>
                </a:ln>
                <a:solidFill>
                  <a:srgbClr val="E98C8E">
                    <a:lumMod val="75000"/>
                  </a:srgb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t> </a:t>
            </a:r>
            <a:endParaRPr kumimoji="0" lang="ko-KR" altLang="en-US" sz="3200" b="1" i="0" u="none" strike="noStrike" kern="1200" cap="none" spc="-300" normalizeH="0" baseline="0" noProof="0" dirty="0">
              <a:ln>
                <a:noFill/>
              </a:ln>
              <a:solidFill>
                <a:srgbClr val="E98C8E">
                  <a:lumMod val="75000"/>
                </a:srgbClr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31EA097-C465-53B1-5549-D7203798C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78812-0A06-429D-8F15-51325AD98C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에스코어 드림 7 ExtraBold"/>
                <a:ea typeface="에스코어 드림 7 ExtraBold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72BE44C-413D-CEDB-183E-D9DDEBAB3F19}"/>
              </a:ext>
            </a:extLst>
          </p:cNvPr>
          <p:cNvSpPr/>
          <p:nvPr/>
        </p:nvSpPr>
        <p:spPr>
          <a:xfrm>
            <a:off x="-4" y="0"/>
            <a:ext cx="248197" cy="7707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7 ExtraBold"/>
              <a:ea typeface="에스코어 드림 7 ExtraBold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B2CDB47-2C09-827C-349D-8A7F660A51F2}"/>
              </a:ext>
            </a:extLst>
          </p:cNvPr>
          <p:cNvGraphicFramePr>
            <a:graphicFrameLocks noGrp="1"/>
          </p:cNvGraphicFramePr>
          <p:nvPr/>
        </p:nvGraphicFramePr>
        <p:xfrm>
          <a:off x="290635" y="906026"/>
          <a:ext cx="11453897" cy="52566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8867">
                  <a:extLst>
                    <a:ext uri="{9D8B030D-6E8A-4147-A177-3AD203B41FA5}">
                      <a16:colId xmlns:a16="http://schemas.microsoft.com/office/drawing/2014/main" val="3835702240"/>
                    </a:ext>
                  </a:extLst>
                </a:gridCol>
                <a:gridCol w="2100778">
                  <a:extLst>
                    <a:ext uri="{9D8B030D-6E8A-4147-A177-3AD203B41FA5}">
                      <a16:colId xmlns:a16="http://schemas.microsoft.com/office/drawing/2014/main" val="3753750760"/>
                    </a:ext>
                  </a:extLst>
                </a:gridCol>
                <a:gridCol w="1999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5878">
                  <a:extLst>
                    <a:ext uri="{9D8B030D-6E8A-4147-A177-3AD203B41FA5}">
                      <a16:colId xmlns:a16="http://schemas.microsoft.com/office/drawing/2014/main" val="2079708014"/>
                    </a:ext>
                  </a:extLst>
                </a:gridCol>
                <a:gridCol w="1999458">
                  <a:extLst>
                    <a:ext uri="{9D8B030D-6E8A-4147-A177-3AD203B41FA5}">
                      <a16:colId xmlns:a16="http://schemas.microsoft.com/office/drawing/2014/main" val="2829932457"/>
                    </a:ext>
                  </a:extLst>
                </a:gridCol>
                <a:gridCol w="1999458">
                  <a:extLst>
                    <a:ext uri="{9D8B030D-6E8A-4147-A177-3AD203B41FA5}">
                      <a16:colId xmlns:a16="http://schemas.microsoft.com/office/drawing/2014/main" val="3908273133"/>
                    </a:ext>
                  </a:extLst>
                </a:gridCol>
              </a:tblGrid>
              <a:tr h="304416">
                <a:tc>
                  <a:txBody>
                    <a:bodyPr/>
                    <a:lstStyle/>
                    <a:p>
                      <a:pPr algn="ctr" fontAlgn="t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시간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10/8 (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화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10/9 (</a:t>
                      </a:r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수</a:t>
                      </a: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10/10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10/11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10/12(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토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861608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07:00 - 07:30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ko-KR" alt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아침식사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endParaRPr lang="ko-KR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61441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07:30 - 09:00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일정 준비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2230324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09:00 - 09:50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개회식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8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교구장 회의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FFC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통합 회의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lang="ko-KR" alt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천무원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선교정책처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060121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10:00 – 10:50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한민족 선민 대서사시 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개요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D1D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841628"/>
                  </a:ext>
                </a:extLst>
              </a:tr>
              <a:tr h="30441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11:10 - 12:00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2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: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하늘부모님이 선택한 한민족과 그 뿌리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5401"/>
                  </a:ext>
                </a:extLst>
              </a:tr>
              <a:tr h="3044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폐회식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382986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12:00 - 13:00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점심식사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점심 식사 후 귀가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01284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13:30 - 14:20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3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하늘부모님을 </a:t>
                      </a:r>
                      <a:r>
                        <a:rPr lang="ko-KR" altLang="en-US" sz="1200" dirty="0" err="1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중심한</a:t>
                      </a:r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신앙과 문화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대토론회 개회식 및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OT(13:00~14:00)</a:t>
                      </a: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[ 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신한국협회 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]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연령대별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교회 규모별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793658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14:40 - 15:30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4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독생녀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탄생을 위한 기대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개인별 정책제안 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발표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조별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548869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15:50 </a:t>
                      </a:r>
                      <a:r>
                        <a:rPr lang="en-US" altLang="ko-KR" sz="12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- 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16:40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5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kumimoji="0" lang="en-US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독생녀</a:t>
                      </a:r>
                      <a:r>
                        <a:rPr kumimoji="0" lang="ko-KR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계시와 </a:t>
                      </a:r>
                      <a:r>
                        <a:rPr kumimoji="0" lang="ko-KR" alt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참부모현현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endParaRPr lang="ko-KR" alt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54735588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17:00 - 17:50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6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강</a:t>
                      </a:r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하늘부모님 모심의 기대와 신통일세계 안착</a:t>
                      </a:r>
                      <a:endParaRPr kumimoji="0" lang="ko-KR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endParaRPr lang="ko-KR" alt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18:00 - 19:30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저녁식사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632715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18:00 - 20:00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저녁식사</a:t>
                      </a:r>
                      <a:endParaRPr lang="en-US" altLang="ko-KR" sz="1200" u="none" strike="noStrike" kern="1200" dirty="0">
                        <a:solidFill>
                          <a:schemeClr val="dk1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개인별 정책제안 피드백 및</a:t>
                      </a:r>
                      <a:endParaRPr lang="en-US" altLang="ko-KR" sz="1200" u="none" strike="noStrike" dirty="0"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fontAlgn="b"/>
                      <a:r>
                        <a:rPr lang="ko-KR" altLang="en-US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최종 정리 및 제출</a:t>
                      </a:r>
                      <a:b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회의 결과 발표</a:t>
                      </a:r>
                      <a:endParaRPr lang="en-US" altLang="ko-KR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19:30-21:30</a:t>
                      </a:r>
                      <a:endParaRPr lang="ko-KR" altLang="en-US" sz="1200" dirty="0"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EE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132513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20:00 - 21:30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개별정성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367342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22:00 - 01:30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err="1">
                          <a:solidFill>
                            <a:schemeClr val="dk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천심원</a:t>
                      </a:r>
                      <a:r>
                        <a:rPr lang="ko-KR" altLang="en-US" sz="1200" kern="1200" dirty="0">
                          <a:solidFill>
                            <a:schemeClr val="dk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  <a:cs typeface="+mn-cs"/>
                        </a:rPr>
                        <a:t> 특별 철야정성</a:t>
                      </a:r>
                      <a:endParaRPr lang="en-US" altLang="ko-KR" sz="1200" kern="1200" dirty="0">
                        <a:solidFill>
                          <a:schemeClr val="dk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kern="1200" dirty="0">
                        <a:solidFill>
                          <a:schemeClr val="dk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279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5548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ICE CREAM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DCE9"/>
      </a:accent1>
      <a:accent2>
        <a:srgbClr val="E98C8E"/>
      </a:accent2>
      <a:accent3>
        <a:srgbClr val="FDE0B6"/>
      </a:accent3>
      <a:accent4>
        <a:srgbClr val="F9F9F9"/>
      </a:accent4>
      <a:accent5>
        <a:srgbClr val="C29679"/>
      </a:accent5>
      <a:accent6>
        <a:srgbClr val="B7A993"/>
      </a:accent6>
      <a:hlink>
        <a:srgbClr val="3F3F3F"/>
      </a:hlink>
      <a:folHlink>
        <a:srgbClr val="3F3F3F"/>
      </a:folHlink>
    </a:clrScheme>
    <a:fontScheme name="사용자 지정 4">
      <a:majorFont>
        <a:latin typeface="에스코어 드림 7 ExtraBold"/>
        <a:ea typeface="에스코어 드림 7 ExtraBold"/>
        <a:cs typeface=""/>
      </a:majorFont>
      <a:minorFont>
        <a:latin typeface="에스코어 드림 7 ExtraBold"/>
        <a:ea typeface="에스코어 드림 7 Extra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376</Words>
  <Application>Microsoft Office PowerPoint</Application>
  <PresentationFormat>와이드스크린</PresentationFormat>
  <Paragraphs>110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에스코어 드림 6 Bold</vt:lpstr>
      <vt:lpstr>에스코어 드림 7 ExtraBold</vt:lpstr>
      <vt:lpstr>Arial</vt:lpstr>
      <vt:lpstr>1_Office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현승 김</dc:creator>
  <cp:lastModifiedBy>김현국</cp:lastModifiedBy>
  <cp:revision>6</cp:revision>
  <dcterms:created xsi:type="dcterms:W3CDTF">2024-09-24T11:47:02Z</dcterms:created>
  <dcterms:modified xsi:type="dcterms:W3CDTF">2024-09-27T12:55:55Z</dcterms:modified>
</cp:coreProperties>
</file>