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3"/>
  </p:notesMasterIdLst>
  <p:handoutMasterIdLst>
    <p:handoutMasterId r:id="rId14"/>
  </p:handoutMasterIdLst>
  <p:sldIdLst>
    <p:sldId id="261" r:id="rId2"/>
    <p:sldId id="471" r:id="rId3"/>
    <p:sldId id="480" r:id="rId4"/>
    <p:sldId id="500" r:id="rId5"/>
    <p:sldId id="472" r:id="rId6"/>
    <p:sldId id="473" r:id="rId7"/>
    <p:sldId id="477" r:id="rId8"/>
    <p:sldId id="475" r:id="rId9"/>
    <p:sldId id="474" r:id="rId10"/>
    <p:sldId id="478" r:id="rId11"/>
    <p:sldId id="479" r:id="rId12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E08C"/>
    <a:srgbClr val="C4E59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834" autoAdjust="0"/>
    <p:restoredTop sz="99299" autoAdjust="0"/>
  </p:normalViewPr>
  <p:slideViewPr>
    <p:cSldViewPr>
      <p:cViewPr>
        <p:scale>
          <a:sx n="90" d="100"/>
          <a:sy n="90" d="100"/>
        </p:scale>
        <p:origin x="-60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972"/>
    </p:cViewPr>
  </p:outlin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51060;&#44592;&#49885;\&#48148;&#53461;%20&#54868;&#47732;\&#48376;&#48512;&#44368;&#54924;%20&#54645;&#49900;&#49457;&#51109;&#50836;&#49548;%20&#48516;&#49437;(08122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title>
      <c:tx>
        <c:rich>
          <a:bodyPr/>
          <a:lstStyle/>
          <a:p>
            <a:pPr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defRPr sz="1200"/>
            </a:pPr>
            <a:r>
              <a:rPr lang="en-US" altLang="ko-KR" sz="1800" baseline="0" dirty="0" smtClean="0"/>
              <a:t> </a:t>
            </a:r>
            <a:r>
              <a:rPr lang="ko-KR" altLang="en-US" sz="1800" baseline="0" dirty="0" smtClean="0"/>
              <a:t> </a:t>
            </a:r>
            <a:r>
              <a:rPr lang="en-US" altLang="ko-KR" sz="1800" baseline="0" dirty="0" smtClean="0"/>
              <a:t>FFWPU  </a:t>
            </a:r>
            <a:r>
              <a:rPr lang="ko-KR" altLang="en-US" sz="1800" baseline="0" dirty="0" smtClean="0"/>
              <a:t>평균 </a:t>
            </a:r>
            <a:r>
              <a:rPr lang="en-US" altLang="ko-KR" sz="1800" baseline="0" dirty="0" smtClean="0"/>
              <a:t>data</a:t>
            </a:r>
          </a:p>
        </c:rich>
      </c:tx>
      <c:layout>
        <c:manualLayout>
          <c:xMode val="edge"/>
          <c:yMode val="edge"/>
          <c:x val="0.24696438183367386"/>
          <c:y val="6.0788806646753422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3386579483136232"/>
          <c:y val="0.17254402418880721"/>
          <c:w val="0.83099233226795455"/>
          <c:h val="0.62886792276752801"/>
        </c:manualLayout>
      </c:layout>
      <c:bar3DChart>
        <c:barDir val="col"/>
        <c:grouping val="stacked"/>
        <c:ser>
          <c:idx val="0"/>
          <c:order val="0"/>
          <c:tx>
            <c:strRef>
              <c:f>'평균 및 그래프'!$F$3</c:f>
              <c:strCache>
                <c:ptCount val="1"/>
                <c:pt idx="0">
                  <c:v>평균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cat>
            <c:strRef>
              <c:f>'평균 및 그래프'!$E$4:$E$12</c:f>
              <c:strCache>
                <c:ptCount val="9"/>
                <c:pt idx="0">
                  <c:v>영성</c:v>
                </c:pt>
                <c:pt idx="1">
                  <c:v>환경</c:v>
                </c:pt>
                <c:pt idx="2">
                  <c:v>리더쉽</c:v>
                </c:pt>
                <c:pt idx="3">
                  <c:v>예배</c:v>
                </c:pt>
                <c:pt idx="4">
                  <c:v>전도</c:v>
                </c:pt>
                <c:pt idx="5">
                  <c:v>심방</c:v>
                </c:pt>
                <c:pt idx="6">
                  <c:v>봉사</c:v>
                </c:pt>
                <c:pt idx="7">
                  <c:v>홈그룹</c:v>
                </c:pt>
                <c:pt idx="8">
                  <c:v>축복</c:v>
                </c:pt>
              </c:strCache>
            </c:strRef>
          </c:cat>
          <c:val>
            <c:numRef>
              <c:f>'평균 및 그래프'!$F$4:$F$12</c:f>
              <c:numCache>
                <c:formatCode>General</c:formatCode>
                <c:ptCount val="9"/>
                <c:pt idx="0">
                  <c:v>74</c:v>
                </c:pt>
                <c:pt idx="1">
                  <c:v>37</c:v>
                </c:pt>
                <c:pt idx="2">
                  <c:v>51</c:v>
                </c:pt>
                <c:pt idx="3">
                  <c:v>74</c:v>
                </c:pt>
                <c:pt idx="4">
                  <c:v>23</c:v>
                </c:pt>
                <c:pt idx="5">
                  <c:v>57</c:v>
                </c:pt>
                <c:pt idx="6">
                  <c:v>32</c:v>
                </c:pt>
                <c:pt idx="7">
                  <c:v>57</c:v>
                </c:pt>
                <c:pt idx="8">
                  <c:v>56</c:v>
                </c:pt>
              </c:numCache>
            </c:numRef>
          </c:val>
        </c:ser>
        <c:gapWidth val="95"/>
        <c:gapDepth val="95"/>
        <c:shape val="box"/>
        <c:axId val="88898560"/>
        <c:axId val="88904448"/>
        <c:axId val="0"/>
      </c:bar3DChart>
      <c:catAx>
        <c:axId val="88898560"/>
        <c:scaling>
          <c:orientation val="minMax"/>
        </c:scaling>
        <c:axPos val="b"/>
        <c:majorTickMark val="none"/>
        <c:tickLblPos val="nextTo"/>
        <c:crossAx val="88904448"/>
        <c:crosses val="autoZero"/>
        <c:auto val="1"/>
        <c:lblAlgn val="ctr"/>
        <c:lblOffset val="100"/>
      </c:catAx>
      <c:valAx>
        <c:axId val="889044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ko-KR"/>
          </a:p>
        </c:txPr>
        <c:crossAx val="888985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>
                <a:latin typeface="HY견고딕" pitchFamily="18" charset="-127"/>
                <a:ea typeface="HY견고딕" pitchFamily="18" charset="-127"/>
              </a:defRPr>
            </a:pPr>
            <a:endParaRPr lang="ko-KR"/>
          </a:p>
        </c:txPr>
      </c:dTable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E122B-5ACB-4F11-96F3-D162D3794D66}" type="datetime1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2D60E-98BB-4641-ACB1-EDEBF9FD86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88F6C-0F45-460D-BA25-956E8445DBD3}" type="datetime1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7A3B0-DA1E-4ACA-9F8C-3876D29E064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2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3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5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6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7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86F29-01AC-42CA-9F7E-C68911469E42}" type="slidenum">
              <a:rPr lang="ko-KR" altLang="en-US" smtClean="0">
                <a:latin typeface="Arial" pitchFamily="34" charset="0"/>
              </a:rPr>
              <a:pPr/>
              <a:t>9</a:t>
            </a:fld>
            <a:endParaRPr lang="en-US" altLang="ko-KR" smtClean="0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776" y="3258570"/>
            <a:ext cx="6704451" cy="194147"/>
          </a:xfrm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예산종합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A3B0-DA1E-4ACA-9F8C-3876D29E0648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99541-4F8D-4524-9DE9-688C53433CB6}" type="datetimeFigureOut">
              <a:rPr lang="ko-KR" altLang="en-US" smtClean="0"/>
              <a:pPr/>
              <a:t>2009-03-13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1A808-A026-4E18-B867-CD85FBCA28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바탕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46"/>
            <a:ext cx="9144000" cy="6845554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 bwMode="auto">
          <a:xfrm>
            <a:off x="928662" y="1285860"/>
            <a:ext cx="7429500" cy="92868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latinLnBrk="0" hangingPunct="0">
              <a:defRPr/>
            </a:pPr>
            <a:r>
              <a:rPr lang="ko-KR" altLang="en-US" sz="28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8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정책설명</a:t>
            </a:r>
            <a:r>
              <a:rPr lang="en-US" altLang="ko-KR" sz="28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-</a:t>
            </a:r>
          </a:p>
          <a:p>
            <a:pPr algn="ctr" eaLnBrk="0" latinLnBrk="0" hangingPunct="0">
              <a:defRPr/>
            </a:pPr>
            <a:r>
              <a:rPr lang="ko-KR" altLang="en-US" sz="28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교회핵심역량강화  </a:t>
            </a:r>
            <a:r>
              <a:rPr lang="ko-KR" altLang="en-US" sz="28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설문</a:t>
            </a:r>
            <a:endParaRPr kumimoji="0" lang="ko-KR" altLang="en-US" sz="2800" dirty="0">
              <a:solidFill>
                <a:srgbClr val="0070C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14546" y="3286124"/>
            <a:ext cx="4857784" cy="2500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chemeClr val="tx1"/>
                </a:solidFill>
              </a:rPr>
              <a:t>2009. 3. 12</a:t>
            </a:r>
          </a:p>
          <a:p>
            <a:pPr algn="ctr"/>
            <a:endParaRPr lang="en-US" altLang="ko-KR" sz="3600" dirty="0" smtClean="0">
              <a:solidFill>
                <a:schemeClr val="tx1"/>
              </a:solidFill>
            </a:endParaRPr>
          </a:p>
          <a:p>
            <a:pPr algn="ctr"/>
            <a:endParaRPr lang="en-US" altLang="ko-KR" sz="36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b="1" dirty="0" smtClean="0">
                <a:solidFill>
                  <a:schemeClr val="tx1"/>
                </a:solidFill>
              </a:rPr>
              <a:t>FFWPU </a:t>
            </a:r>
            <a:r>
              <a:rPr lang="ko-KR" altLang="en-US" sz="3600" b="1" dirty="0" err="1" smtClean="0">
                <a:solidFill>
                  <a:schemeClr val="tx1"/>
                </a:solidFill>
              </a:rPr>
              <a:t>선교국</a:t>
            </a:r>
            <a:endParaRPr lang="ko-KR" altLang="en-US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9"/>
          <p:cNvGrpSpPr>
            <a:grpSpLocks/>
          </p:cNvGrpSpPr>
          <p:nvPr/>
        </p:nvGrpSpPr>
        <p:grpSpPr bwMode="auto">
          <a:xfrm>
            <a:off x="285750" y="714356"/>
            <a:ext cx="7858150" cy="5857916"/>
            <a:chOff x="285720" y="1142985"/>
            <a:chExt cx="7858205" cy="5000659"/>
          </a:xfrm>
        </p:grpSpPr>
        <p:grpSp>
          <p:nvGrpSpPr>
            <p:cNvPr id="3" name="그룹 56"/>
            <p:cNvGrpSpPr>
              <a:grpSpLocks/>
            </p:cNvGrpSpPr>
            <p:nvPr/>
          </p:nvGrpSpPr>
          <p:grpSpPr bwMode="auto">
            <a:xfrm>
              <a:off x="1857356" y="1142985"/>
              <a:ext cx="6286569" cy="4429154"/>
              <a:chOff x="285720" y="928670"/>
              <a:chExt cx="6286569" cy="4855596"/>
            </a:xfrm>
          </p:grpSpPr>
          <p:sp>
            <p:nvSpPr>
              <p:cNvPr id="19" name="직사각형 18"/>
              <p:cNvSpPr/>
              <p:nvPr/>
            </p:nvSpPr>
            <p:spPr>
              <a:xfrm>
                <a:off x="857224" y="1680504"/>
                <a:ext cx="1071571" cy="3411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1050"/>
              </a:p>
            </p:txBody>
          </p:sp>
          <p:grpSp>
            <p:nvGrpSpPr>
              <p:cNvPr id="4" name="그룹 21"/>
              <p:cNvGrpSpPr>
                <a:grpSpLocks/>
              </p:cNvGrpSpPr>
              <p:nvPr/>
            </p:nvGrpSpPr>
            <p:grpSpPr bwMode="auto">
              <a:xfrm>
                <a:off x="1500166" y="928670"/>
                <a:ext cx="1171388" cy="543424"/>
                <a:chOff x="1471787" y="701852"/>
                <a:chExt cx="1171388" cy="798323"/>
              </a:xfrm>
            </p:grpSpPr>
            <p:sp>
              <p:nvSpPr>
                <p:cNvPr id="5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658736" y="514903"/>
                  <a:ext cx="797687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21" name="직사각형 20"/>
                <p:cNvSpPr/>
                <p:nvPr/>
              </p:nvSpPr>
              <p:spPr>
                <a:xfrm>
                  <a:off x="1500362" y="701852"/>
                  <a:ext cx="1071569" cy="71331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050" dirty="0">
                      <a:solidFill>
                        <a:schemeClr val="tx1"/>
                      </a:solidFill>
                    </a:rPr>
                    <a:t>TFT</a:t>
                  </a: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구성</a:t>
                  </a:r>
                </a:p>
              </p:txBody>
            </p:sp>
          </p:grpSp>
          <p:grpSp>
            <p:nvGrpSpPr>
              <p:cNvPr id="6" name="그룹 22"/>
              <p:cNvGrpSpPr>
                <a:grpSpLocks/>
              </p:cNvGrpSpPr>
              <p:nvPr/>
            </p:nvGrpSpPr>
            <p:grpSpPr bwMode="auto">
              <a:xfrm>
                <a:off x="1471786" y="1575136"/>
                <a:ext cx="1171388" cy="543424"/>
                <a:chOff x="1471787" y="701852"/>
                <a:chExt cx="1171388" cy="798323"/>
              </a:xfrm>
            </p:grpSpPr>
            <p:sp>
              <p:nvSpPr>
                <p:cNvPr id="24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657262" y="515017"/>
                  <a:ext cx="800243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25" name="직사각형 24"/>
                <p:cNvSpPr/>
                <p:nvPr/>
              </p:nvSpPr>
              <p:spPr>
                <a:xfrm>
                  <a:off x="1500167" y="700688"/>
                  <a:ext cx="1071569" cy="71587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설문항목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검토</a:t>
                  </a:r>
                </a:p>
              </p:txBody>
            </p:sp>
          </p:grpSp>
          <p:grpSp>
            <p:nvGrpSpPr>
              <p:cNvPr id="7" name="그룹 25"/>
              <p:cNvGrpSpPr>
                <a:grpSpLocks/>
              </p:cNvGrpSpPr>
              <p:nvPr/>
            </p:nvGrpSpPr>
            <p:grpSpPr bwMode="auto">
              <a:xfrm>
                <a:off x="1500156" y="4571238"/>
                <a:ext cx="1171583" cy="544731"/>
                <a:chOff x="1285843" y="615367"/>
                <a:chExt cx="1171583" cy="800243"/>
              </a:xfrm>
            </p:grpSpPr>
            <p:sp>
              <p:nvSpPr>
                <p:cNvPr id="27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471513" y="429697"/>
                  <a:ext cx="800243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28" name="직사각형 27"/>
                <p:cNvSpPr/>
                <p:nvPr/>
              </p:nvSpPr>
              <p:spPr>
                <a:xfrm>
                  <a:off x="1357291" y="615367"/>
                  <a:ext cx="1071570" cy="71587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소프트웨어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개발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" name="그룹 28"/>
              <p:cNvGrpSpPr>
                <a:grpSpLocks/>
              </p:cNvGrpSpPr>
              <p:nvPr/>
            </p:nvGrpSpPr>
            <p:grpSpPr bwMode="auto">
              <a:xfrm>
                <a:off x="285720" y="3571876"/>
                <a:ext cx="1171388" cy="869604"/>
                <a:chOff x="185903" y="715570"/>
                <a:chExt cx="1171388" cy="854828"/>
              </a:xfrm>
            </p:grpSpPr>
            <p:sp>
              <p:nvSpPr>
                <p:cNvPr id="30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373082" y="585237"/>
                  <a:ext cx="797226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31" name="직사각형 30"/>
                <p:cNvSpPr/>
                <p:nvPr/>
              </p:nvSpPr>
              <p:spPr>
                <a:xfrm>
                  <a:off x="214478" y="715960"/>
                  <a:ext cx="1071570" cy="71339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교회핵심성장요소간 </a:t>
                  </a:r>
                  <a:r>
                    <a:rPr lang="ko-KR" altLang="en-US" sz="1050" dirty="0" err="1">
                      <a:solidFill>
                        <a:schemeClr val="tx1"/>
                      </a:solidFill>
                    </a:rPr>
                    <a:t>인과관계분석툴완성</a:t>
                  </a: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p:grpSp>
          <p:grpSp>
            <p:nvGrpSpPr>
              <p:cNvPr id="9" name="그룹 31"/>
              <p:cNvGrpSpPr>
                <a:grpSpLocks/>
              </p:cNvGrpSpPr>
              <p:nvPr/>
            </p:nvGrpSpPr>
            <p:grpSpPr bwMode="auto">
              <a:xfrm>
                <a:off x="1471786" y="2110048"/>
                <a:ext cx="1171388" cy="543424"/>
                <a:chOff x="1471787" y="701852"/>
                <a:chExt cx="1171388" cy="798323"/>
              </a:xfrm>
            </p:grpSpPr>
            <p:sp>
              <p:nvSpPr>
                <p:cNvPr id="33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658541" y="515381"/>
                  <a:ext cx="797687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34" name="직사각형 33"/>
                <p:cNvSpPr/>
                <p:nvPr/>
              </p:nvSpPr>
              <p:spPr>
                <a:xfrm>
                  <a:off x="1500167" y="702330"/>
                  <a:ext cx="1071569" cy="71331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 smtClean="0">
                      <a:solidFill>
                        <a:schemeClr val="tx1"/>
                      </a:solidFill>
                    </a:rPr>
                    <a:t>요인분석</a:t>
                  </a:r>
                  <a:endParaRPr lang="en-US" altLang="ko-KR" sz="1050" dirty="0" smtClean="0">
                    <a:solidFill>
                      <a:schemeClr val="tx1"/>
                    </a:solidFill>
                  </a:endParaRPr>
                </a:p>
                <a:p>
                  <a:pPr algn="ctr">
                    <a:defRPr/>
                  </a:pPr>
                  <a:r>
                    <a:rPr lang="en-US" altLang="ko-KR" sz="1050" dirty="0" smtClean="0">
                      <a:solidFill>
                        <a:schemeClr val="tx1"/>
                      </a:solidFill>
                    </a:rPr>
                    <a:t>(100</a:t>
                  </a:r>
                  <a:r>
                    <a:rPr lang="ko-KR" altLang="en-US" sz="1050" dirty="0" smtClean="0">
                      <a:solidFill>
                        <a:schemeClr val="tx1"/>
                      </a:solidFill>
                    </a:rPr>
                    <a:t>명</a:t>
                  </a:r>
                  <a:r>
                    <a:rPr lang="en-US" altLang="ko-KR" sz="1050" dirty="0" smtClean="0">
                      <a:solidFill>
                        <a:schemeClr val="tx1"/>
                      </a:solidFill>
                    </a:rPr>
                    <a:t>)</a:t>
                  </a:r>
                  <a:endParaRPr lang="ko-KR" altLang="en-US" sz="105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0" name="그룹 34"/>
              <p:cNvGrpSpPr>
                <a:grpSpLocks/>
              </p:cNvGrpSpPr>
              <p:nvPr/>
            </p:nvGrpSpPr>
            <p:grpSpPr bwMode="auto">
              <a:xfrm>
                <a:off x="1471785" y="2653471"/>
                <a:ext cx="1171388" cy="918405"/>
                <a:chOff x="1428728" y="701852"/>
                <a:chExt cx="1171388" cy="798322"/>
              </a:xfrm>
            </p:grpSpPr>
            <p:sp>
              <p:nvSpPr>
                <p:cNvPr id="36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614946" y="515347"/>
                  <a:ext cx="798759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3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37" name="직사각형 36"/>
                <p:cNvSpPr/>
                <p:nvPr/>
              </p:nvSpPr>
              <p:spPr>
                <a:xfrm>
                  <a:off x="1428534" y="701760"/>
                  <a:ext cx="1071569" cy="71404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600" dirty="0" smtClean="0">
                      <a:solidFill>
                        <a:schemeClr val="tx1"/>
                      </a:solidFill>
                    </a:rPr>
                    <a:t>Pre-test</a:t>
                  </a:r>
                </a:p>
                <a:p>
                  <a:pPr algn="ctr">
                    <a:defRPr/>
                  </a:pPr>
                  <a:r>
                    <a:rPr lang="en-US" altLang="ko-KR" sz="1600" dirty="0" smtClean="0">
                      <a:solidFill>
                        <a:schemeClr val="tx1"/>
                      </a:solidFill>
                    </a:rPr>
                    <a:t>(</a:t>
                  </a:r>
                  <a:r>
                    <a:rPr lang="ko-KR" altLang="en-US" sz="1600" dirty="0" smtClean="0">
                      <a:solidFill>
                        <a:schemeClr val="tx1"/>
                      </a:solidFill>
                    </a:rPr>
                    <a:t>총</a:t>
                  </a:r>
                  <a:r>
                    <a:rPr lang="en-US" altLang="ko-KR" sz="1600" dirty="0" smtClean="0">
                      <a:solidFill>
                        <a:schemeClr val="tx1"/>
                      </a:solidFill>
                    </a:rPr>
                    <a:t>300</a:t>
                  </a:r>
                  <a:r>
                    <a:rPr lang="ko-KR" altLang="en-US" sz="1600" dirty="0" smtClean="0">
                      <a:solidFill>
                        <a:schemeClr val="tx1"/>
                      </a:solidFill>
                    </a:rPr>
                    <a:t>명</a:t>
                  </a:r>
                  <a:r>
                    <a:rPr lang="en-US" altLang="ko-KR" sz="1600" dirty="0" smtClean="0">
                      <a:solidFill>
                        <a:schemeClr val="tx1"/>
                      </a:solidFill>
                    </a:rPr>
                    <a:t>)</a:t>
                  </a:r>
                  <a:endParaRPr lang="ko-KR" altLang="en-US" sz="16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1" name="그룹 41"/>
              <p:cNvGrpSpPr>
                <a:grpSpLocks/>
              </p:cNvGrpSpPr>
              <p:nvPr/>
            </p:nvGrpSpPr>
            <p:grpSpPr bwMode="auto">
              <a:xfrm>
                <a:off x="1500156" y="5215170"/>
                <a:ext cx="1214455" cy="569096"/>
                <a:chOff x="1285844" y="560671"/>
                <a:chExt cx="1214455" cy="836037"/>
              </a:xfrm>
            </p:grpSpPr>
            <p:sp>
              <p:nvSpPr>
                <p:cNvPr id="43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472792" y="412072"/>
                  <a:ext cx="797688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44" name="직사각형 43"/>
                <p:cNvSpPr/>
                <p:nvPr/>
              </p:nvSpPr>
              <p:spPr>
                <a:xfrm>
                  <a:off x="1428730" y="560671"/>
                  <a:ext cx="1071569" cy="71331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현장적용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7" name="직사각형 46"/>
              <p:cNvSpPr/>
              <p:nvPr/>
            </p:nvSpPr>
            <p:spPr>
              <a:xfrm>
                <a:off x="2857488" y="1499507"/>
                <a:ext cx="2286016" cy="63264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en-US" altLang="ko-KR" sz="1050" b="1" dirty="0"/>
                  <a:t> </a:t>
                </a:r>
                <a:r>
                  <a:rPr lang="ko-KR" altLang="en-US" sz="1050" b="1" dirty="0"/>
                  <a:t>식구중심적인 관점 </a:t>
                </a:r>
                <a:endParaRPr lang="en-US" altLang="ko-KR" sz="1050" b="1" dirty="0"/>
              </a:p>
              <a:p>
                <a:pPr>
                  <a:defRPr/>
                </a:pPr>
                <a:r>
                  <a:rPr lang="en-US" altLang="ko-KR" sz="1050" dirty="0"/>
                  <a:t>    - </a:t>
                </a:r>
                <a:r>
                  <a:rPr lang="ko-KR" altLang="en-US" sz="1050" dirty="0"/>
                  <a:t>문항에 대한 타당성 검토</a:t>
                </a:r>
                <a:endParaRPr lang="en-US" altLang="ko-KR" sz="1050" dirty="0"/>
              </a:p>
              <a:p>
                <a:pPr>
                  <a:defRPr/>
                </a:pPr>
                <a:r>
                  <a:rPr lang="en-US" altLang="ko-KR" sz="1050" dirty="0"/>
                  <a:t>    - </a:t>
                </a:r>
                <a:r>
                  <a:rPr lang="ko-KR" altLang="en-US" sz="1050" dirty="0"/>
                  <a:t>잠재적</a:t>
                </a:r>
                <a:r>
                  <a:rPr lang="en-US" altLang="ko-KR" sz="1050" dirty="0"/>
                  <a:t>(</a:t>
                </a:r>
                <a:r>
                  <a:rPr lang="ko-KR" altLang="en-US" sz="1050" dirty="0" err="1"/>
                  <a:t>독립적변수</a:t>
                </a:r>
                <a:r>
                  <a:rPr lang="en-US" altLang="ko-KR" sz="1050" dirty="0"/>
                  <a:t>)</a:t>
                </a:r>
                <a:r>
                  <a:rPr lang="ko-KR" altLang="en-US" sz="1050" dirty="0"/>
                  <a:t>의 항목화</a:t>
                </a:r>
                <a:endParaRPr lang="en-US" altLang="ko-KR" sz="1050" dirty="0"/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2857488" y="1071379"/>
                <a:ext cx="2428892" cy="2783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ko-KR" altLang="en-US" sz="1050" b="1" dirty="0"/>
                  <a:t>전문가</a:t>
                </a:r>
                <a:r>
                  <a:rPr lang="en-US" altLang="ko-KR" sz="1050" b="1" dirty="0"/>
                  <a:t>, </a:t>
                </a:r>
                <a:r>
                  <a:rPr lang="ko-KR" altLang="en-US" sz="1050" b="1" dirty="0"/>
                  <a:t>식구</a:t>
                </a:r>
                <a:r>
                  <a:rPr lang="en-US" altLang="ko-KR" sz="1050" b="1" dirty="0"/>
                  <a:t>, </a:t>
                </a:r>
                <a:r>
                  <a:rPr lang="ko-KR" altLang="en-US" sz="1050" b="1" dirty="0"/>
                  <a:t>공직자 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2857488" y="2175605"/>
                <a:ext cx="3643363" cy="3888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en-US" altLang="ko-KR" sz="1050" b="1" dirty="0" smtClean="0">
                    <a:sym typeface="Wingdings" pitchFamily="2" charset="2"/>
                  </a:rPr>
                  <a:t> </a:t>
                </a:r>
                <a:r>
                  <a:rPr lang="ko-KR" altLang="en-US" sz="1050" b="1" dirty="0" smtClean="0">
                    <a:sym typeface="Wingdings" pitchFamily="2" charset="2"/>
                  </a:rPr>
                  <a:t>설문지문항의 </a:t>
                </a:r>
                <a:r>
                  <a:rPr lang="ko-KR" altLang="en-US" sz="1050" b="1" dirty="0">
                    <a:sym typeface="Wingdings" pitchFamily="2" charset="2"/>
                  </a:rPr>
                  <a:t>타당성 조사</a:t>
                </a:r>
                <a:endParaRPr lang="en-US" altLang="ko-KR" sz="1050" b="1" dirty="0">
                  <a:sym typeface="Wingdings" pitchFamily="2" charset="2"/>
                </a:endParaRPr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altLang="ko-KR" sz="1050" b="1" dirty="0">
                    <a:sym typeface="Wingdings" pitchFamily="2" charset="2"/>
                  </a:rPr>
                  <a:t> 100</a:t>
                </a:r>
                <a:r>
                  <a:rPr lang="ko-KR" altLang="en-US" sz="1050" b="1" dirty="0" smtClean="0">
                    <a:sym typeface="Wingdings" pitchFamily="2" charset="2"/>
                  </a:rPr>
                  <a:t>명</a:t>
                </a:r>
                <a:r>
                  <a:rPr lang="en-US" altLang="ko-KR" sz="1050" b="1" dirty="0" smtClean="0">
                    <a:sym typeface="Wingdings" pitchFamily="2" charset="2"/>
                  </a:rPr>
                  <a:t> TEST</a:t>
                </a:r>
                <a:endParaRPr lang="en-US" altLang="ko-KR" sz="1050" b="1" dirty="0">
                  <a:sym typeface="Wingdings" pitchFamily="2" charset="2"/>
                </a:endParaRPr>
              </a:p>
            </p:txBody>
          </p:sp>
          <p:sp>
            <p:nvSpPr>
              <p:cNvPr id="50" name="직사각형 49"/>
              <p:cNvSpPr/>
              <p:nvPr/>
            </p:nvSpPr>
            <p:spPr>
              <a:xfrm>
                <a:off x="2857488" y="2703313"/>
                <a:ext cx="3714801" cy="9869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ko-KR" altLang="en-US" sz="1050" dirty="0"/>
                  <a:t> 십일조</a:t>
                </a:r>
                <a:r>
                  <a:rPr lang="en-US" altLang="ko-KR" sz="1050" dirty="0"/>
                  <a:t>/</a:t>
                </a:r>
                <a:r>
                  <a:rPr lang="ko-KR" altLang="en-US" sz="1050" dirty="0"/>
                  <a:t>헌금</a:t>
                </a:r>
                <a:r>
                  <a:rPr lang="en-US" altLang="ko-KR" sz="1050" dirty="0"/>
                  <a:t>+ </a:t>
                </a:r>
                <a:r>
                  <a:rPr lang="ko-KR" altLang="en-US" sz="1050" dirty="0" err="1"/>
                  <a:t>예배기준하여</a:t>
                </a:r>
                <a:r>
                  <a:rPr lang="ko-KR" altLang="en-US" sz="1050" dirty="0"/>
                  <a:t> 상</a:t>
                </a:r>
                <a:r>
                  <a:rPr lang="en-US" altLang="ko-KR" sz="1050" dirty="0"/>
                  <a:t>, </a:t>
                </a:r>
                <a:r>
                  <a:rPr lang="ko-KR" altLang="en-US" sz="1050" dirty="0"/>
                  <a:t>중</a:t>
                </a:r>
                <a:r>
                  <a:rPr lang="en-US" altLang="ko-KR" sz="1050" dirty="0"/>
                  <a:t>, </a:t>
                </a:r>
                <a:r>
                  <a:rPr lang="ko-KR" altLang="en-US" sz="1050" dirty="0"/>
                  <a:t>하 그룹으로 나누고  기준월대비 성장</a:t>
                </a:r>
                <a:r>
                  <a:rPr lang="en-US" altLang="ko-KR" sz="1050" dirty="0"/>
                  <a:t>/</a:t>
                </a:r>
                <a:r>
                  <a:rPr lang="ko-KR" altLang="en-US" sz="1050" dirty="0"/>
                  <a:t>유지 </a:t>
                </a:r>
                <a:r>
                  <a:rPr lang="en-US" altLang="ko-KR" sz="1050" dirty="0"/>
                  <a:t>/ </a:t>
                </a:r>
                <a:r>
                  <a:rPr lang="ko-KR" altLang="en-US" sz="1050" dirty="0"/>
                  <a:t>하락한 교회 </a:t>
                </a:r>
                <a:endParaRPr lang="en-US" altLang="ko-KR" sz="1050" dirty="0"/>
              </a:p>
              <a:p>
                <a:pPr>
                  <a:defRPr/>
                </a:pPr>
                <a:r>
                  <a:rPr lang="en-US" altLang="ko-KR" sz="1050" dirty="0" smtClean="0"/>
                  <a:t>  - </a:t>
                </a:r>
                <a:r>
                  <a:rPr lang="ko-KR" altLang="en-US" sz="1050" dirty="0" smtClean="0"/>
                  <a:t>각 </a:t>
                </a:r>
                <a:r>
                  <a:rPr lang="en-US" altLang="ko-KR" sz="1050" dirty="0"/>
                  <a:t>30</a:t>
                </a:r>
                <a:r>
                  <a:rPr lang="ko-KR" altLang="en-US" sz="1050" dirty="0"/>
                  <a:t>명씩 설문조사 </a:t>
                </a:r>
                <a:r>
                  <a:rPr lang="en-US" altLang="ko-KR" sz="1050" dirty="0" smtClean="0"/>
                  <a:t>/ </a:t>
                </a:r>
                <a:r>
                  <a:rPr lang="ko-KR" altLang="en-US" sz="1050" dirty="0" smtClean="0"/>
                  <a:t>인터뷰조사병행</a:t>
                </a:r>
                <a:endParaRPr lang="en-US" altLang="ko-KR" sz="1050" dirty="0" smtClean="0"/>
              </a:p>
              <a:p>
                <a:pPr>
                  <a:defRPr/>
                </a:pPr>
                <a:r>
                  <a:rPr lang="en-US" altLang="ko-KR" sz="1050" dirty="0" smtClean="0"/>
                  <a:t>  - </a:t>
                </a:r>
                <a:r>
                  <a:rPr lang="ko-KR" altLang="en-US" sz="1050" dirty="0" smtClean="0"/>
                  <a:t>대상자를 선정해서 개별 면접필요</a:t>
                </a:r>
                <a:endParaRPr lang="en-US" altLang="ko-KR" sz="1050" dirty="0" smtClean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altLang="ko-KR" sz="1050" dirty="0" smtClean="0"/>
                  <a:t> </a:t>
                </a:r>
                <a:r>
                  <a:rPr lang="ko-KR" altLang="en-US" sz="1050" dirty="0" smtClean="0"/>
                  <a:t> </a:t>
                </a:r>
                <a:r>
                  <a:rPr lang="en-US" altLang="ko-KR" sz="1050" dirty="0" smtClean="0"/>
                  <a:t>Pilot church</a:t>
                </a:r>
                <a:r>
                  <a:rPr lang="ko-KR" altLang="en-US" sz="1050" dirty="0" smtClean="0"/>
                  <a:t>에 적용하여 </a:t>
                </a:r>
                <a:r>
                  <a:rPr lang="en-US" altLang="ko-KR" sz="1050" dirty="0" smtClean="0"/>
                  <a:t>TEST</a:t>
                </a:r>
                <a:endParaRPr lang="en-US" altLang="ko-KR" sz="1050" dirty="0"/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2857488" y="4571237"/>
                <a:ext cx="2643224" cy="455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§"/>
                  <a:defRPr/>
                </a:pPr>
                <a:r>
                  <a:rPr lang="en-US" altLang="ko-KR" sz="1050" b="1" dirty="0">
                    <a:sym typeface="Wingdings" pitchFamily="2" charset="2"/>
                  </a:rPr>
                  <a:t> 9</a:t>
                </a:r>
                <a:r>
                  <a:rPr lang="ko-KR" altLang="en-US" sz="1050" b="1" dirty="0">
                    <a:sym typeface="Wingdings" pitchFamily="2" charset="2"/>
                  </a:rPr>
                  <a:t>개 성장요소를 </a:t>
                </a:r>
                <a:r>
                  <a:rPr lang="ko-KR" altLang="en-US" sz="1050" b="1" dirty="0" err="1">
                    <a:sym typeface="Wingdings" pitchFamily="2" charset="2"/>
                  </a:rPr>
                  <a:t>중심한</a:t>
                </a:r>
                <a:r>
                  <a:rPr lang="ko-KR" altLang="en-US" sz="1050" b="1" dirty="0">
                    <a:sym typeface="Wingdings" pitchFamily="2" charset="2"/>
                  </a:rPr>
                  <a:t> 교회성장분석시스템 체계에 맞춘 소프트 </a:t>
                </a:r>
                <a:r>
                  <a:rPr lang="ko-KR" altLang="en-US" sz="1050" b="1" dirty="0" err="1">
                    <a:sym typeface="Wingdings" pitchFamily="2" charset="2"/>
                  </a:rPr>
                  <a:t>웨어</a:t>
                </a:r>
                <a:r>
                  <a:rPr lang="ko-KR" altLang="en-US" sz="1050" b="1" dirty="0">
                    <a:sym typeface="Wingdings" pitchFamily="2" charset="2"/>
                  </a:rPr>
                  <a:t> 개발</a:t>
                </a:r>
                <a:endParaRPr lang="en-US" altLang="ko-KR" sz="1050" b="1" dirty="0">
                  <a:sym typeface="Wingdings" pitchFamily="2" charset="2"/>
                </a:endParaRPr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2928927" y="5314383"/>
                <a:ext cx="2500329" cy="45550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buFont typeface="Wingdings" pitchFamily="2" charset="2"/>
                  <a:buChar char="§"/>
                  <a:defRPr/>
                </a:pPr>
                <a:r>
                  <a:rPr lang="en-US" altLang="ko-KR" sz="1050" b="1" dirty="0">
                    <a:sym typeface="Wingdings" pitchFamily="2" charset="2"/>
                  </a:rPr>
                  <a:t>FFWPU </a:t>
                </a:r>
                <a:r>
                  <a:rPr lang="ko-KR" altLang="en-US" sz="1050" b="1" dirty="0">
                    <a:sym typeface="Wingdings" pitchFamily="2" charset="2"/>
                  </a:rPr>
                  <a:t>교회 전체에 일괄적으로 </a:t>
                </a:r>
                <a:r>
                  <a:rPr lang="ko-KR" altLang="en-US" sz="1050" b="1" dirty="0" smtClean="0">
                    <a:sym typeface="Wingdings" pitchFamily="2" charset="2"/>
                  </a:rPr>
                  <a:t>적용 및  </a:t>
                </a:r>
                <a:r>
                  <a:rPr lang="en-US" altLang="ko-KR" sz="1050" b="1" dirty="0" smtClean="0">
                    <a:sym typeface="Wingdings" pitchFamily="2" charset="2"/>
                  </a:rPr>
                  <a:t>data  </a:t>
                </a:r>
                <a:r>
                  <a:rPr lang="ko-KR" altLang="en-US" sz="1050" b="1" dirty="0" smtClean="0">
                    <a:sym typeface="Wingdings" pitchFamily="2" charset="2"/>
                  </a:rPr>
                  <a:t>분석 </a:t>
                </a:r>
                <a:endParaRPr lang="en-US" altLang="ko-KR" sz="1050" b="1" dirty="0">
                  <a:sym typeface="Wingdings" pitchFamily="2" charset="2"/>
                </a:endParaRPr>
              </a:p>
            </p:txBody>
          </p:sp>
          <p:grpSp>
            <p:nvGrpSpPr>
              <p:cNvPr id="12" name="그룹 53"/>
              <p:cNvGrpSpPr>
                <a:grpSpLocks/>
              </p:cNvGrpSpPr>
              <p:nvPr/>
            </p:nvGrpSpPr>
            <p:grpSpPr bwMode="auto">
              <a:xfrm>
                <a:off x="2786050" y="3643311"/>
                <a:ext cx="1171388" cy="785821"/>
                <a:chOff x="2571738" y="-1342509"/>
                <a:chExt cx="1171388" cy="1154418"/>
              </a:xfrm>
            </p:grpSpPr>
            <p:sp>
              <p:nvSpPr>
                <p:cNvPr id="55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2580996" y="-1351302"/>
                  <a:ext cx="1153067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56" name="직사각형 55"/>
                <p:cNvSpPr/>
                <p:nvPr/>
              </p:nvSpPr>
              <p:spPr>
                <a:xfrm>
                  <a:off x="2643175" y="-1342044"/>
                  <a:ext cx="1071570" cy="104824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성장지표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  <a:p>
                  <a:pPr algn="ctr">
                    <a:defRPr/>
                  </a:pPr>
                  <a:r>
                    <a:rPr lang="ko-KR" altLang="en-US" sz="1050" dirty="0" err="1">
                      <a:solidFill>
                        <a:schemeClr val="tx1"/>
                      </a:solidFill>
                    </a:rPr>
                    <a:t>도출툴</a:t>
                  </a: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 개발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3" name="그룹 56"/>
              <p:cNvGrpSpPr>
                <a:grpSpLocks/>
              </p:cNvGrpSpPr>
              <p:nvPr/>
            </p:nvGrpSpPr>
            <p:grpSpPr bwMode="auto">
              <a:xfrm>
                <a:off x="1543223" y="3643317"/>
                <a:ext cx="1171389" cy="785815"/>
                <a:chOff x="1357291" y="-526253"/>
                <a:chExt cx="1171389" cy="1154411"/>
              </a:xfrm>
            </p:grpSpPr>
            <p:sp>
              <p:nvSpPr>
                <p:cNvPr id="58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366354" y="-535054"/>
                  <a:ext cx="1153069" cy="1171583"/>
                </a:xfrm>
                <a:prstGeom prst="homePlate">
                  <a:avLst>
                    <a:gd name="adj" fmla="val 25000"/>
                  </a:avLst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 sz="1050" dirty="0"/>
                </a:p>
              </p:txBody>
            </p:sp>
            <p:sp>
              <p:nvSpPr>
                <p:cNvPr id="59" name="직사각형 58"/>
                <p:cNvSpPr/>
                <p:nvPr/>
              </p:nvSpPr>
              <p:spPr>
                <a:xfrm>
                  <a:off x="1357097" y="-316148"/>
                  <a:ext cx="1071570" cy="71331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성장전략개발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  <a:p>
                  <a:pPr algn="ctr">
                    <a:defRPr/>
                  </a:pPr>
                  <a:r>
                    <a:rPr lang="ko-KR" altLang="en-US" sz="1050" dirty="0">
                      <a:solidFill>
                        <a:schemeClr val="tx1"/>
                      </a:solidFill>
                    </a:rPr>
                    <a:t>툴 개발</a:t>
                  </a:r>
                  <a:endParaRPr lang="en-US" altLang="ko-KR" sz="105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4" name="그룹 78"/>
            <p:cNvGrpSpPr>
              <a:grpSpLocks/>
            </p:cNvGrpSpPr>
            <p:nvPr/>
          </p:nvGrpSpPr>
          <p:grpSpPr bwMode="auto">
            <a:xfrm>
              <a:off x="285720" y="1676604"/>
              <a:ext cx="6715172" cy="4467040"/>
              <a:chOff x="285720" y="1676604"/>
              <a:chExt cx="6715172" cy="4467040"/>
            </a:xfrm>
          </p:grpSpPr>
          <p:grpSp>
            <p:nvGrpSpPr>
              <p:cNvPr id="15" name="그룹 70"/>
              <p:cNvGrpSpPr>
                <a:grpSpLocks/>
              </p:cNvGrpSpPr>
              <p:nvPr/>
            </p:nvGrpSpPr>
            <p:grpSpPr bwMode="auto">
              <a:xfrm>
                <a:off x="285720" y="1676604"/>
                <a:ext cx="1357322" cy="3895536"/>
                <a:chOff x="5715008" y="1500174"/>
                <a:chExt cx="1357322" cy="4214842"/>
              </a:xfrm>
            </p:grpSpPr>
            <p:sp>
              <p:nvSpPr>
                <p:cNvPr id="46" name="직사각형 45"/>
                <p:cNvSpPr/>
                <p:nvPr/>
              </p:nvSpPr>
              <p:spPr>
                <a:xfrm>
                  <a:off x="5715008" y="2000240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3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15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일</a:t>
                  </a:r>
                  <a:endParaRPr lang="ko-KR" altLang="en-US" sz="1400" dirty="0">
                    <a:ln>
                      <a:solidFill>
                        <a:sysClr val="windowText" lastClr="000000"/>
                      </a:solidFill>
                    </a:ln>
                    <a:latin typeface="+mn-ea"/>
                  </a:endParaRPr>
                </a:p>
              </p:txBody>
            </p:sp>
            <p:sp>
              <p:nvSpPr>
                <p:cNvPr id="60" name="직사각형 59"/>
                <p:cNvSpPr/>
                <p:nvPr/>
              </p:nvSpPr>
              <p:spPr>
                <a:xfrm>
                  <a:off x="5715008" y="2643182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3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22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일</a:t>
                  </a:r>
                  <a:endParaRPr lang="ko-KR" altLang="en-US" sz="1400" dirty="0">
                    <a:ln>
                      <a:solidFill>
                        <a:sysClr val="windowText" lastClr="000000"/>
                      </a:solidFill>
                    </a:ln>
                    <a:latin typeface="+mn-ea"/>
                  </a:endParaRPr>
                </a:p>
              </p:txBody>
            </p:sp>
            <p:sp>
              <p:nvSpPr>
                <p:cNvPr id="64" name="직사각형 63"/>
                <p:cNvSpPr/>
                <p:nvPr/>
              </p:nvSpPr>
              <p:spPr>
                <a:xfrm>
                  <a:off x="5715008" y="3714752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4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 초</a:t>
                  </a:r>
                  <a:endParaRPr lang="ko-KR" altLang="en-US" sz="1400" dirty="0">
                    <a:ln>
                      <a:solidFill>
                        <a:sysClr val="windowText" lastClr="000000"/>
                      </a:solidFill>
                    </a:ln>
                    <a:latin typeface="+mn-ea"/>
                  </a:endParaRPr>
                </a:p>
              </p:txBody>
            </p:sp>
            <p:sp>
              <p:nvSpPr>
                <p:cNvPr id="66" name="직사각형 65"/>
                <p:cNvSpPr/>
                <p:nvPr/>
              </p:nvSpPr>
              <p:spPr>
                <a:xfrm>
                  <a:off x="5715008" y="4643446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4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 말</a:t>
                  </a:r>
                  <a:endParaRPr lang="ko-KR" altLang="en-US" sz="1400" dirty="0">
                    <a:ln>
                      <a:solidFill>
                        <a:sysClr val="windowText" lastClr="000000"/>
                      </a:solidFill>
                    </a:ln>
                    <a:latin typeface="+mn-ea"/>
                  </a:endParaRPr>
                </a:p>
              </p:txBody>
            </p:sp>
            <p:sp>
              <p:nvSpPr>
                <p:cNvPr id="67" name="직사각형 66"/>
                <p:cNvSpPr/>
                <p:nvPr/>
              </p:nvSpPr>
              <p:spPr>
                <a:xfrm>
                  <a:off x="5715008" y="5357826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5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 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초 </a:t>
                  </a:r>
                </a:p>
              </p:txBody>
            </p:sp>
            <p:sp>
              <p:nvSpPr>
                <p:cNvPr id="70" name="직사각형 69"/>
                <p:cNvSpPr/>
                <p:nvPr/>
              </p:nvSpPr>
              <p:spPr>
                <a:xfrm>
                  <a:off x="5715008" y="1500174"/>
                  <a:ext cx="1357322" cy="35719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3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1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일</a:t>
                  </a:r>
                  <a:endParaRPr lang="ko-KR" altLang="en-US" sz="1400" dirty="0">
                    <a:ln>
                      <a:solidFill>
                        <a:sysClr val="windowText" lastClr="000000"/>
                      </a:solidFill>
                    </a:ln>
                    <a:latin typeface="+mn-ea"/>
                  </a:endParaRPr>
                </a:p>
              </p:txBody>
            </p:sp>
          </p:grpSp>
          <p:grpSp>
            <p:nvGrpSpPr>
              <p:cNvPr id="16" name="그룹 77"/>
              <p:cNvGrpSpPr>
                <a:grpSpLocks/>
              </p:cNvGrpSpPr>
              <p:nvPr/>
            </p:nvGrpSpPr>
            <p:grpSpPr bwMode="auto">
              <a:xfrm>
                <a:off x="285720" y="5629290"/>
                <a:ext cx="6715172" cy="514354"/>
                <a:chOff x="285720" y="5629290"/>
                <a:chExt cx="6715172" cy="514354"/>
              </a:xfrm>
            </p:grpSpPr>
            <p:sp>
              <p:nvSpPr>
                <p:cNvPr id="74" name="직사각형 73"/>
                <p:cNvSpPr/>
                <p:nvPr/>
              </p:nvSpPr>
              <p:spPr>
                <a:xfrm>
                  <a:off x="285720" y="5670638"/>
                  <a:ext cx="1357322" cy="33013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ko-KR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09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년 </a:t>
                  </a:r>
                  <a:r>
                    <a:rPr lang="en-US" altLang="ko-KR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5</a:t>
                  </a:r>
                  <a:r>
                    <a:rPr lang="ko-KR" altLang="en-US" sz="1400" dirty="0" smtClean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월 </a:t>
                  </a:r>
                  <a:r>
                    <a:rPr lang="ko-KR" altLang="en-US" sz="1400" dirty="0">
                      <a:ln>
                        <a:solidFill>
                          <a:sysClr val="windowText" lastClr="000000"/>
                        </a:solidFill>
                      </a:ln>
                      <a:latin typeface="+mn-ea"/>
                    </a:rPr>
                    <a:t>중순 </a:t>
                  </a:r>
                </a:p>
              </p:txBody>
            </p:sp>
            <p:grpSp>
              <p:nvGrpSpPr>
                <p:cNvPr id="17" name="그룹 76"/>
                <p:cNvGrpSpPr>
                  <a:grpSpLocks/>
                </p:cNvGrpSpPr>
                <p:nvPr/>
              </p:nvGrpSpPr>
              <p:grpSpPr bwMode="auto">
                <a:xfrm>
                  <a:off x="3071792" y="5629290"/>
                  <a:ext cx="3929100" cy="514354"/>
                  <a:chOff x="3071792" y="5629290"/>
                  <a:chExt cx="3929100" cy="514354"/>
                </a:xfrm>
              </p:grpSpPr>
              <p:sp>
                <p:nvSpPr>
                  <p:cNvPr id="73" name="AutoShape 47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409932" y="5310200"/>
                    <a:ext cx="495304" cy="1171583"/>
                  </a:xfrm>
                  <a:prstGeom prst="homePlate">
                    <a:avLst>
                      <a:gd name="adj" fmla="val 25000"/>
                    </a:avLst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ko-KR" altLang="en-US" sz="1050" dirty="0"/>
                  </a:p>
                </p:txBody>
              </p:sp>
              <p:sp>
                <p:nvSpPr>
                  <p:cNvPr id="75" name="직사각형 74"/>
                  <p:cNvSpPr/>
                  <p:nvPr/>
                </p:nvSpPr>
                <p:spPr>
                  <a:xfrm>
                    <a:off x="3214679" y="5629290"/>
                    <a:ext cx="1071569" cy="4429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ko-KR" altLang="en-US" sz="1050" dirty="0">
                        <a:solidFill>
                          <a:schemeClr val="tx1"/>
                        </a:solidFill>
                      </a:rPr>
                      <a:t>해결책 적용</a:t>
                    </a:r>
                    <a:endParaRPr lang="en-US" altLang="ko-KR" sz="105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6" name="직사각형 75"/>
                  <p:cNvSpPr/>
                  <p:nvPr/>
                </p:nvSpPr>
                <p:spPr>
                  <a:xfrm>
                    <a:off x="4500563" y="5715017"/>
                    <a:ext cx="2500329" cy="415500"/>
                  </a:xfrm>
                  <a:prstGeom prst="rect">
                    <a:avLst/>
                  </a:prstGeom>
                </p:spPr>
                <p:txBody>
                  <a:bodyPr>
                    <a:spAutoFit/>
                  </a:bodyPr>
                  <a:lstStyle/>
                  <a:p>
                    <a:pPr>
                      <a:buFont typeface="Wingdings" pitchFamily="2" charset="2"/>
                      <a:buChar char="§"/>
                      <a:defRPr/>
                    </a:pPr>
                    <a:r>
                      <a:rPr lang="en-US" altLang="ko-KR" sz="1050" b="1" dirty="0">
                        <a:sym typeface="Wingdings" pitchFamily="2" charset="2"/>
                      </a:rPr>
                      <a:t> </a:t>
                    </a:r>
                    <a:r>
                      <a:rPr lang="ko-KR" altLang="en-US" sz="1050" b="1" dirty="0" smtClean="0">
                        <a:sym typeface="Wingdings" pitchFamily="2" charset="2"/>
                      </a:rPr>
                      <a:t>협회차원에서의 교회핵심역량강화 프로그램 운영</a:t>
                    </a:r>
                    <a:endParaRPr lang="en-US" altLang="ko-KR" sz="1050" b="1" dirty="0">
                      <a:sym typeface="Wingdings" pitchFamily="2" charset="2"/>
                    </a:endParaRPr>
                  </a:p>
                </p:txBody>
              </p:sp>
            </p:grpSp>
          </p:grpSp>
        </p:grpSp>
      </p:grpSp>
      <p:sp>
        <p:nvSpPr>
          <p:cNvPr id="77" name="Text Box 69"/>
          <p:cNvSpPr txBox="1">
            <a:spLocks noChangeArrowheads="1"/>
          </p:cNvSpPr>
          <p:nvPr/>
        </p:nvSpPr>
        <p:spPr bwMode="auto">
          <a:xfrm>
            <a:off x="155576" y="-24"/>
            <a:ext cx="4559300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91422" tIns="45711" rIns="91422" bIns="45711">
            <a:spAutoFit/>
          </a:bodyPr>
          <a:lstStyle/>
          <a:p>
            <a:pPr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5.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교회성장분석시스템 개발 과정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바탕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23"/>
            <a:ext cx="9144000" cy="6845554"/>
          </a:xfrm>
          <a:prstGeom prst="rect">
            <a:avLst/>
          </a:prstGeom>
        </p:spPr>
      </p:pic>
      <p:sp>
        <p:nvSpPr>
          <p:cNvPr id="118786" name="제목 1"/>
          <p:cNvSpPr>
            <a:spLocks noGrp="1"/>
          </p:cNvSpPr>
          <p:nvPr>
            <p:ph type="title"/>
          </p:nvPr>
        </p:nvSpPr>
        <p:spPr>
          <a:xfrm>
            <a:off x="703263" y="4846638"/>
            <a:ext cx="8229600" cy="1143000"/>
          </a:xfrm>
        </p:spPr>
        <p:txBody>
          <a:bodyPr/>
          <a:lstStyle/>
          <a:p>
            <a:r>
              <a:rPr lang="ko-KR" altLang="en-US" sz="5400" dirty="0" smtClean="0"/>
              <a:t>감사합니다</a:t>
            </a:r>
          </a:p>
        </p:txBody>
      </p:sp>
      <p:pic>
        <p:nvPicPr>
          <p:cNvPr id="173058" name="Picture 2" descr="C:\[My Docu] 사진\참가정\참부모님,현진님사진\참부모님\DSCN03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014850"/>
            <a:ext cx="5314382" cy="39857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3929090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1.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개요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00034" y="785794"/>
            <a:ext cx="84296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취지 및 배경</a:t>
            </a:r>
            <a:endParaRPr lang="ko-KR" altLang="en-US" sz="2000" dirty="0" smtClean="0"/>
          </a:p>
          <a:p>
            <a:r>
              <a:rPr lang="en-US" altLang="ko-KR" sz="2000" dirty="0" smtClean="0"/>
              <a:t>• NCD(</a:t>
            </a:r>
            <a:r>
              <a:rPr lang="ko-KR" altLang="en-US" sz="2000" dirty="0" smtClean="0"/>
              <a:t>자연적 교회성장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원리를 적용시킨 교회핵심성장요소에 근거한 교회 성장과 발전의 분석 기법의 필요성이 제기 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•</a:t>
            </a:r>
            <a:r>
              <a:rPr lang="ko-KR" altLang="en-US" sz="2000" dirty="0" smtClean="0"/>
              <a:t>식구들의 의견을 바탕으로 한 교회 발전전략 수립과 체계적인 교회발전 계획 수립의 필요성이 제기 </a:t>
            </a:r>
            <a:r>
              <a:rPr lang="en-US" altLang="ko-KR" sz="2000" dirty="0" smtClean="0"/>
              <a:t> 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• </a:t>
            </a:r>
            <a:r>
              <a:rPr lang="ko-KR" altLang="en-US" sz="2000" dirty="0" smtClean="0"/>
              <a:t>교회의 상황분석 및 대안 개발을 위한 구체적인 방법의 필요성이 제기</a:t>
            </a:r>
          </a:p>
          <a:p>
            <a:endParaRPr lang="ko-KR" altLang="en-US" sz="2000" dirty="0" smtClean="0"/>
          </a:p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목적</a:t>
            </a:r>
            <a:endParaRPr lang="ko-KR" altLang="en-US" sz="2000" dirty="0" smtClean="0"/>
          </a:p>
          <a:p>
            <a:r>
              <a:rPr lang="en-US" altLang="ko-KR" sz="2000" dirty="0" smtClean="0"/>
              <a:t>• </a:t>
            </a:r>
            <a:r>
              <a:rPr lang="ko-KR" altLang="en-US" sz="2000" dirty="0" smtClean="0"/>
              <a:t>식구들의 의견을 바탕으로 한 교회역량강화  </a:t>
            </a:r>
          </a:p>
          <a:p>
            <a:r>
              <a:rPr lang="en-US" altLang="ko-KR" sz="2000" dirty="0" smtClean="0"/>
              <a:t>• </a:t>
            </a:r>
            <a:r>
              <a:rPr lang="ko-KR" altLang="en-US" sz="2000" dirty="0" smtClean="0"/>
              <a:t>효율적이며 체계적인 교회 성장체계 구축</a:t>
            </a:r>
          </a:p>
          <a:p>
            <a:r>
              <a:rPr lang="en-US" altLang="ko-KR" sz="2000" dirty="0" smtClean="0"/>
              <a:t>• </a:t>
            </a:r>
            <a:r>
              <a:rPr lang="ko-KR" altLang="en-US" sz="2000" dirty="0" smtClean="0"/>
              <a:t>자율적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창조적 교회 역량강화의 </a:t>
            </a:r>
            <a:r>
              <a:rPr lang="ko-KR" altLang="en-US" sz="2000" dirty="0" err="1" smtClean="0"/>
              <a:t>모멘텀</a:t>
            </a:r>
            <a:r>
              <a:rPr lang="ko-KR" altLang="en-US" sz="2000" dirty="0" smtClean="0"/>
              <a:t> 구축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3929090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1.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개요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71472" y="785794"/>
            <a:ext cx="78581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o-KR" altLang="en-US" sz="2000" dirty="0" smtClean="0"/>
          </a:p>
          <a:p>
            <a:r>
              <a:rPr lang="en-US" altLang="ko-KR" sz="2000" b="1" dirty="0" smtClean="0"/>
              <a:t>3. </a:t>
            </a:r>
            <a:r>
              <a:rPr lang="ko-KR" altLang="en-US" sz="2000" b="1" dirty="0" smtClean="0"/>
              <a:t>주관 및 개발 참가자</a:t>
            </a:r>
            <a:endParaRPr lang="ko-KR" altLang="en-US" sz="2000" dirty="0" smtClean="0"/>
          </a:p>
          <a:p>
            <a:r>
              <a:rPr lang="en-US" altLang="ko-KR" sz="2000" dirty="0" smtClean="0"/>
              <a:t>  1) FFWPU </a:t>
            </a:r>
            <a:r>
              <a:rPr lang="ko-KR" altLang="en-US" sz="2000" dirty="0" err="1" smtClean="0"/>
              <a:t>선교국</a:t>
            </a:r>
            <a:endParaRPr lang="ko-KR" altLang="en-US" sz="2000" dirty="0" smtClean="0"/>
          </a:p>
          <a:p>
            <a:r>
              <a:rPr lang="en-US" altLang="ko-KR" sz="2000" dirty="0" smtClean="0"/>
              <a:t>  2) </a:t>
            </a:r>
            <a:r>
              <a:rPr lang="ko-KR" altLang="en-US" sz="2000" dirty="0" smtClean="0"/>
              <a:t>전문가와 현장 목회자 참여하는 </a:t>
            </a:r>
            <a:r>
              <a:rPr lang="en-US" altLang="ko-KR" sz="2000" dirty="0" smtClean="0"/>
              <a:t>TFT </a:t>
            </a:r>
            <a:endParaRPr lang="ko-KR" altLang="en-US" sz="2000" dirty="0" smtClean="0"/>
          </a:p>
          <a:p>
            <a:r>
              <a:rPr lang="ko-KR" altLang="en-US" sz="2000" dirty="0" smtClean="0"/>
              <a:t>    가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전문가 </a:t>
            </a:r>
          </a:p>
          <a:p>
            <a:r>
              <a:rPr lang="en-US" altLang="ko-KR" sz="2000" dirty="0" smtClean="0"/>
              <a:t>      (1 ) </a:t>
            </a:r>
            <a:r>
              <a:rPr lang="ko-KR" altLang="en-US" sz="2000" dirty="0" smtClean="0"/>
              <a:t>현 여론조사기관 연구원</a:t>
            </a:r>
          </a:p>
          <a:p>
            <a:r>
              <a:rPr lang="en-US" altLang="ko-KR" sz="2000" dirty="0" smtClean="0"/>
              <a:t>      (2)  </a:t>
            </a:r>
            <a:r>
              <a:rPr lang="ko-KR" altLang="en-US" sz="2000" dirty="0" smtClean="0"/>
              <a:t>현 서강대학교 홍보아카데미 연구원</a:t>
            </a:r>
          </a:p>
          <a:p>
            <a:r>
              <a:rPr lang="ko-KR" altLang="en-US" sz="2000" dirty="0" smtClean="0"/>
              <a:t>    나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현장 목회자 </a:t>
            </a:r>
          </a:p>
          <a:p>
            <a:r>
              <a:rPr lang="en-US" altLang="ko-KR" sz="2000" dirty="0" smtClean="0"/>
              <a:t>      (1) Pilot church </a:t>
            </a:r>
            <a:r>
              <a:rPr lang="ko-KR" altLang="en-US" sz="2000" dirty="0" smtClean="0"/>
              <a:t>목회자</a:t>
            </a:r>
          </a:p>
          <a:p>
            <a:r>
              <a:rPr lang="en-US" altLang="ko-KR" sz="2000" dirty="0" smtClean="0"/>
              <a:t>      (2) </a:t>
            </a:r>
            <a:r>
              <a:rPr lang="ko-KR" altLang="en-US" sz="2000" dirty="0" smtClean="0"/>
              <a:t>설문과 관련하여 선정된 목회자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b="1" dirty="0" smtClean="0"/>
              <a:t>4. </a:t>
            </a:r>
            <a:r>
              <a:rPr lang="ko-KR" altLang="en-US" sz="2000" b="1" dirty="0" smtClean="0"/>
              <a:t>기대효과 </a:t>
            </a:r>
            <a:endParaRPr lang="ko-KR" altLang="en-US" sz="2000" dirty="0" smtClean="0"/>
          </a:p>
          <a:p>
            <a:r>
              <a:rPr lang="en-US" altLang="ko-KR" sz="2000" dirty="0" smtClean="0"/>
              <a:t> • </a:t>
            </a:r>
            <a:r>
              <a:rPr lang="ko-KR" altLang="en-US" sz="2000" dirty="0" smtClean="0"/>
              <a:t>전교회차원의 식구들의 </a:t>
            </a:r>
            <a:r>
              <a:rPr lang="en-US" altLang="ko-KR" sz="2000" dirty="0" smtClean="0"/>
              <a:t>needs </a:t>
            </a:r>
            <a:r>
              <a:rPr lang="ko-KR" altLang="en-US" sz="2000" dirty="0" smtClean="0"/>
              <a:t>파악 및 해결방안 모색 가능</a:t>
            </a:r>
          </a:p>
          <a:p>
            <a:r>
              <a:rPr lang="en-US" altLang="ko-KR" sz="2000" dirty="0" smtClean="0"/>
              <a:t> • </a:t>
            </a:r>
            <a:r>
              <a:rPr lang="ko-KR" altLang="en-US" sz="2000" dirty="0" smtClean="0"/>
              <a:t>교회핵심성장 동력을 중심으로 한 자생적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자발적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창조적 교회운영을 위한 역량 강화 </a:t>
            </a:r>
            <a:endParaRPr lang="en-US" altLang="ko-KR" sz="2000" dirty="0" smtClean="0"/>
          </a:p>
          <a:p>
            <a:r>
              <a:rPr lang="en-US" altLang="ko-KR" sz="2000" dirty="0" smtClean="0"/>
              <a:t>  • </a:t>
            </a:r>
            <a:r>
              <a:rPr lang="ko-KR" altLang="en-US" sz="2000" dirty="0" smtClean="0"/>
              <a:t>교구장을 중심 한 전략적 교구운영의 토대 구축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57158" y="928670"/>
          <a:ext cx="7858181" cy="4357718"/>
        </p:xfrm>
        <a:graphic>
          <a:graphicData uri="http://schemas.openxmlformats.org/drawingml/2006/table">
            <a:tbl>
              <a:tblPr/>
              <a:tblGrid>
                <a:gridCol w="892037"/>
                <a:gridCol w="2322048"/>
                <a:gridCol w="2322048"/>
                <a:gridCol w="2322048"/>
              </a:tblGrid>
              <a:tr h="32865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개념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하나님과 참부모님의 관계성 속에서 나의 영인체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&amp;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본성이 성숙 되는 것 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영성은 또한 하나님과 참부모님의 종적 기대위에 선 가정에서 성숙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2865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목표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하나님과 참부모님에 대한 절대성 파악  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영적 성숙을 위한 교육과 실천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8427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핵심요건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하나님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,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참부모님과의  관계성을 중심한 영적 충만감 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 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식구에 의한 공동비전이 만들어져 그 비전을 향한 열정 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 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영적 분별력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,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체감에 의한 하나님 동행을 느끼는 삶</a:t>
                      </a:r>
                      <a:b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endParaRPr lang="ko-KR" altLang="en-US" sz="10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8427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인지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이다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아니다 혹은 안다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모른다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태도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좋다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싫다 혹은 하고 싶다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하고싶지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않다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행동</a:t>
                      </a:r>
                      <a:b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한다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하지 않는다 혹은 참여한다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/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참여하지 않는다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7903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믿음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나는 하나님과 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참부모님의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자녀임을 확신한다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하나님과 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참부모님은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항상 나와 함께 하신다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바탕"/>
                          <a:ea typeface="돋움"/>
                          <a:cs typeface="Times New Roman"/>
                        </a:rPr>
                        <a:t>우리 가정은 정성드림</a:t>
                      </a:r>
                      <a:r>
                        <a:rPr lang="en-US" sz="1000" kern="100" dirty="0">
                          <a:latin typeface="바탕"/>
                          <a:ea typeface="돋움"/>
                          <a:cs typeface="Times New Roman"/>
                        </a:rPr>
                        <a:t>(</a:t>
                      </a:r>
                      <a:r>
                        <a:rPr lang="ko-KR" sz="1000" kern="100" dirty="0" err="1">
                          <a:latin typeface="바탕"/>
                          <a:ea typeface="돋움"/>
                          <a:cs typeface="Times New Roman"/>
                        </a:rPr>
                        <a:t>훈독회</a:t>
                      </a:r>
                      <a:r>
                        <a:rPr lang="en-US" sz="1000" kern="100" dirty="0">
                          <a:latin typeface="바탕"/>
                          <a:ea typeface="돋움"/>
                          <a:cs typeface="Times New Roman"/>
                        </a:rPr>
                        <a:t>, </a:t>
                      </a:r>
                      <a:r>
                        <a:rPr lang="ko-KR" sz="1000" kern="100" dirty="0">
                          <a:latin typeface="바탕"/>
                          <a:ea typeface="돋움"/>
                          <a:cs typeface="Times New Roman"/>
                        </a:rPr>
                        <a:t>기도회</a:t>
                      </a:r>
                      <a:r>
                        <a:rPr lang="en-US" sz="1000" kern="100" dirty="0">
                          <a:latin typeface="바탕"/>
                          <a:ea typeface="돋움"/>
                          <a:cs typeface="Times New Roman"/>
                        </a:rPr>
                        <a:t>, </a:t>
                      </a:r>
                      <a:r>
                        <a:rPr lang="ko-KR" sz="1000" kern="100" dirty="0" err="1">
                          <a:latin typeface="바탕"/>
                          <a:ea typeface="돋움"/>
                          <a:cs typeface="Times New Roman"/>
                        </a:rPr>
                        <a:t>경배식</a:t>
                      </a:r>
                      <a:r>
                        <a:rPr lang="en-US" sz="1000" kern="100" dirty="0">
                          <a:latin typeface="바탕"/>
                          <a:ea typeface="돋움"/>
                          <a:cs typeface="Times New Roman"/>
                        </a:rPr>
                        <a:t>)</a:t>
                      </a:r>
                      <a:r>
                        <a:rPr lang="ko-KR" sz="1000" kern="100" dirty="0">
                          <a:latin typeface="바탕"/>
                          <a:ea typeface="돋움"/>
                          <a:cs typeface="Times New Roman"/>
                        </a:rPr>
                        <a:t>을 실천하고 있다</a:t>
                      </a:r>
                      <a:endParaRPr lang="ko-KR" sz="1000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79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시스템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나는 정성드림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훈독회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기도회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경배식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의 의미와 가치를 잘 알고 있다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정성드림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훈독회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기도회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경배식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은 나의 신앙을 성장시킨다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나는 모든 일을 하나님과 </a:t>
                      </a:r>
                      <a:r>
                        <a:rPr lang="ko-KR" altLang="en-US" sz="10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참부모님의</a:t>
                      </a:r>
                      <a:r>
                        <a:rPr lang="ko-KR" altLang="en-US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관점에서 실천한다</a:t>
                      </a:r>
                    </a:p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03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문화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우리교회는 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정성드리는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문화가 형성되어 있다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자연스럽다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익숙하다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정성드림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훈독회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기도회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경배식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은 우리교회의 섭리적 목표를 성취시킨다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우리교회는 섭리적 목표의 성취를 위해 정성을 드린다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428596" y="5715016"/>
          <a:ext cx="7715304" cy="714380"/>
        </p:xfrm>
        <a:graphic>
          <a:graphicData uri="http://schemas.openxmlformats.org/drawingml/2006/table">
            <a:tbl>
              <a:tblPr/>
              <a:tblGrid>
                <a:gridCol w="1541600"/>
                <a:gridCol w="1543426"/>
                <a:gridCol w="1543426"/>
                <a:gridCol w="1543426"/>
                <a:gridCol w="1543426"/>
              </a:tblGrid>
              <a:tr h="458483">
                <a:tc>
                  <a:txBody>
                    <a:bodyPr/>
                    <a:lstStyle/>
                    <a:p>
                      <a:pPr algn="ctr" latinLnBrk="1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바탕"/>
                          <a:ea typeface="돋움"/>
                          <a:cs typeface="Times New Roman"/>
                        </a:rPr>
                        <a:t>전혀</a:t>
                      </a:r>
                      <a:r>
                        <a:rPr lang="en-US" sz="1100" kern="100" dirty="0">
                          <a:latin typeface="바탕"/>
                          <a:ea typeface="돋움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latin typeface="바탕"/>
                          <a:ea typeface="돋움"/>
                          <a:cs typeface="Times New Roman"/>
                        </a:rPr>
                      </a:br>
                      <a:r>
                        <a:rPr lang="ko-KR" sz="1100" kern="100" dirty="0">
                          <a:latin typeface="바탕"/>
                          <a:ea typeface="돋움"/>
                          <a:cs typeface="Times New Roman"/>
                        </a:rPr>
                        <a:t>그렇지 않다</a:t>
                      </a:r>
                      <a:endParaRPr lang="ko-KR" sz="1200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바탕"/>
                          <a:ea typeface="돋움"/>
                          <a:cs typeface="Times New Roman"/>
                        </a:rPr>
                        <a:t>그렇지 않다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바탕"/>
                          <a:ea typeface="돋움"/>
                          <a:cs typeface="Times New Roman"/>
                        </a:rPr>
                        <a:t>보통이다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바탕"/>
                          <a:ea typeface="돋움"/>
                          <a:cs typeface="Times New Roman"/>
                        </a:rPr>
                        <a:t>그렇다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바탕"/>
                          <a:ea typeface="돋움"/>
                          <a:cs typeface="Times New Roman"/>
                        </a:rPr>
                        <a:t>매우</a:t>
                      </a:r>
                      <a:r>
                        <a:rPr lang="en-US" sz="1100" kern="100">
                          <a:latin typeface="바탕"/>
                          <a:ea typeface="돋움"/>
                          <a:cs typeface="Times New Roman"/>
                        </a:rPr>
                        <a:t> </a:t>
                      </a:r>
                      <a:br>
                        <a:rPr lang="en-US" sz="1100" kern="100">
                          <a:latin typeface="바탕"/>
                          <a:ea typeface="돋움"/>
                          <a:cs typeface="Times New Roman"/>
                        </a:rPr>
                      </a:br>
                      <a:r>
                        <a:rPr lang="ko-KR" sz="1100" kern="100">
                          <a:latin typeface="바탕"/>
                          <a:ea typeface="돋움"/>
                          <a:cs typeface="Times New Roman"/>
                        </a:rPr>
                        <a:t>그렇다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97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돋움"/>
                          <a:ea typeface="맑은 고딕"/>
                          <a:cs typeface="Times New Roman"/>
                        </a:rPr>
                        <a:t>1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돋움"/>
                          <a:ea typeface="맑은 고딕"/>
                          <a:cs typeface="Times New Roman"/>
                        </a:rPr>
                        <a:t>2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돋움"/>
                          <a:ea typeface="맑은 고딕"/>
                          <a:cs typeface="Times New Roman"/>
                        </a:rPr>
                        <a:t>3</a:t>
                      </a:r>
                      <a:endParaRPr lang="ko-KR" sz="1200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돋움"/>
                          <a:ea typeface="맑은 고딕"/>
                          <a:cs typeface="Times New Roman"/>
                        </a:rPr>
                        <a:t>4</a:t>
                      </a:r>
                      <a:endParaRPr lang="ko-KR" sz="12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돋움"/>
                          <a:ea typeface="맑은 고딕"/>
                          <a:cs typeface="Times New Roman"/>
                        </a:rPr>
                        <a:t>5</a:t>
                      </a:r>
                      <a:endParaRPr lang="ko-KR" sz="1200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28596" y="5429264"/>
            <a:ext cx="62150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4700" algn="l"/>
              </a:tabLst>
            </a:pPr>
            <a:r>
              <a:rPr kumimoji="1" lang="en-US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10. </a:t>
            </a:r>
            <a:r>
              <a:rPr kumimoji="1" lang="ko-KR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귀하께서는 위의 내용을 모두 고려할 경우</a:t>
            </a:r>
            <a:r>
              <a:rPr kumimoji="1" lang="en-US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, </a:t>
            </a:r>
            <a:r>
              <a:rPr kumimoji="1" lang="ko-KR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전반적으로 교회의 </a:t>
            </a:r>
            <a:r>
              <a:rPr kumimoji="1" lang="ko-KR" altLang="en-US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영성활동에</a:t>
            </a:r>
            <a:r>
              <a:rPr kumimoji="1" lang="ko-KR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 얼마나 만족하십니까</a:t>
            </a:r>
            <a:r>
              <a:rPr kumimoji="1" lang="en-US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가는각진제목체"/>
              </a:rPr>
              <a:t>?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5214974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1-2. 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설문항목 구성 원리 </a:t>
            </a: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&lt;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예</a:t>
            </a: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&gt;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영성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3929090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2. 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진행 프로세스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85721" y="2857496"/>
            <a:ext cx="1214446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교회핵심역량강화를 위한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식구상황조사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설문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736095" y="1571612"/>
            <a:ext cx="2121921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9</a:t>
            </a:r>
            <a:r>
              <a:rPr lang="ko-KR" altLang="en-US" sz="1400" dirty="0" smtClean="0">
                <a:solidFill>
                  <a:schemeClr val="tx1"/>
                </a:solidFill>
              </a:rPr>
              <a:t>개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핵심성장요소별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역량강화교육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736095" y="4572008"/>
            <a:ext cx="2121921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교회자체 해결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1500167" y="3500438"/>
            <a:ext cx="285751" cy="1588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32"/>
          <p:cNvGrpSpPr/>
          <p:nvPr/>
        </p:nvGrpSpPr>
        <p:grpSpPr>
          <a:xfrm>
            <a:off x="4287605" y="2000240"/>
            <a:ext cx="432000" cy="3001984"/>
            <a:chOff x="2885073" y="2000240"/>
            <a:chExt cx="648687" cy="3001984"/>
          </a:xfrm>
        </p:grpSpPr>
        <p:cxnSp>
          <p:nvCxnSpPr>
            <p:cNvPr id="18" name="직선 연결선 17"/>
            <p:cNvCxnSpPr/>
            <p:nvPr/>
          </p:nvCxnSpPr>
          <p:spPr>
            <a:xfrm rot="5400000">
              <a:off x="1391663" y="3493650"/>
              <a:ext cx="2988000" cy="11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화살표 연결선 19"/>
            <p:cNvCxnSpPr/>
            <p:nvPr/>
          </p:nvCxnSpPr>
          <p:spPr>
            <a:xfrm>
              <a:off x="2885073" y="2000240"/>
              <a:ext cx="64868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화살표 연결선 21"/>
            <p:cNvCxnSpPr/>
            <p:nvPr/>
          </p:nvCxnSpPr>
          <p:spPr>
            <a:xfrm>
              <a:off x="2885073" y="5000636"/>
              <a:ext cx="64158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그룹 31"/>
          <p:cNvGrpSpPr/>
          <p:nvPr/>
        </p:nvGrpSpPr>
        <p:grpSpPr>
          <a:xfrm>
            <a:off x="5132186" y="2571744"/>
            <a:ext cx="1297202" cy="1785950"/>
            <a:chOff x="3627745" y="2571744"/>
            <a:chExt cx="1297202" cy="1785950"/>
          </a:xfrm>
        </p:grpSpPr>
        <p:sp>
          <p:nvSpPr>
            <p:cNvPr id="24" name="오른쪽으로 구부러진 화살표 23"/>
            <p:cNvSpPr/>
            <p:nvPr/>
          </p:nvSpPr>
          <p:spPr>
            <a:xfrm>
              <a:off x="3627745" y="2643182"/>
              <a:ext cx="424384" cy="171451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/>
                </a:solidFill>
              </a:endParaRPr>
            </a:p>
          </p:txBody>
        </p:sp>
        <p:sp>
          <p:nvSpPr>
            <p:cNvPr id="25" name="오른쪽으로 구부러진 화살표 24"/>
            <p:cNvSpPr/>
            <p:nvPr/>
          </p:nvSpPr>
          <p:spPr>
            <a:xfrm rot="10800000">
              <a:off x="4500563" y="2571744"/>
              <a:ext cx="424384" cy="171451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/>
                </a:solidFill>
              </a:endParaRPr>
            </a:p>
          </p:txBody>
        </p:sp>
      </p:grpSp>
      <p:sp>
        <p:nvSpPr>
          <p:cNvPr id="27" name="이등변 삼각형 26"/>
          <p:cNvSpPr/>
          <p:nvPr/>
        </p:nvSpPr>
        <p:spPr>
          <a:xfrm rot="5400000">
            <a:off x="5464975" y="3250405"/>
            <a:ext cx="3571900" cy="35719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27"/>
          <p:cNvSpPr/>
          <p:nvPr/>
        </p:nvSpPr>
        <p:spPr>
          <a:xfrm>
            <a:off x="7572396" y="1643050"/>
            <a:ext cx="1357322" cy="10715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식구성장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7500958" y="4000504"/>
            <a:ext cx="1428760" cy="10715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solidFill>
                  <a:schemeClr val="tx1"/>
                </a:solidFill>
              </a:rPr>
              <a:t>교회역량강화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1785918" y="2857496"/>
            <a:ext cx="857256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Data 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수집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2928926" y="2857496"/>
            <a:ext cx="857256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Data 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분석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2643174" y="3500438"/>
            <a:ext cx="285751" cy="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3786182" y="3500438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7786742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3.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진행 </a:t>
            </a: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Process –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설문조사 </a:t>
            </a: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-&gt; data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분석까지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pSp>
        <p:nvGrpSpPr>
          <p:cNvPr id="38" name="그룹 37"/>
          <p:cNvGrpSpPr/>
          <p:nvPr/>
        </p:nvGrpSpPr>
        <p:grpSpPr>
          <a:xfrm>
            <a:off x="357158" y="1714488"/>
            <a:ext cx="8286808" cy="571504"/>
            <a:chOff x="606597" y="2857496"/>
            <a:chExt cx="3179585" cy="1428760"/>
          </a:xfrm>
        </p:grpSpPr>
        <p:sp>
          <p:nvSpPr>
            <p:cNvPr id="14" name="직사각형 13"/>
            <p:cNvSpPr/>
            <p:nvPr/>
          </p:nvSpPr>
          <p:spPr>
            <a:xfrm>
              <a:off x="606597" y="2857496"/>
              <a:ext cx="893570" cy="14287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 smtClean="0">
                  <a:solidFill>
                    <a:schemeClr val="tx1"/>
                  </a:solidFill>
                </a:rPr>
                <a:t>교회역량강화를 위한 </a:t>
              </a:r>
              <a:endParaRPr lang="en-US" altLang="ko-KR" sz="16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600" dirty="0" smtClean="0">
                  <a:solidFill>
                    <a:schemeClr val="tx1"/>
                  </a:solidFill>
                </a:rPr>
                <a:t>식구상황조사</a:t>
              </a:r>
              <a:r>
                <a:rPr lang="en-US" altLang="ko-KR" sz="16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600" dirty="0" smtClean="0">
                  <a:solidFill>
                    <a:schemeClr val="tx1"/>
                  </a:solidFill>
                </a:rPr>
                <a:t>설문</a:t>
              </a:r>
              <a:r>
                <a:rPr lang="en-US" altLang="ko-KR" sz="1600" dirty="0" smtClean="0">
                  <a:solidFill>
                    <a:schemeClr val="tx1"/>
                  </a:solidFill>
                </a:rPr>
                <a:t>)</a:t>
              </a:r>
              <a:endParaRPr lang="ko-KR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1500167" y="3500438"/>
              <a:ext cx="285751" cy="1588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직사각형 28"/>
            <p:cNvSpPr/>
            <p:nvPr/>
          </p:nvSpPr>
          <p:spPr>
            <a:xfrm>
              <a:off x="1785918" y="2857496"/>
              <a:ext cx="857256" cy="14287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600" dirty="0" smtClean="0">
                  <a:solidFill>
                    <a:schemeClr val="tx1"/>
                  </a:solidFill>
                </a:rPr>
                <a:t>수집</a:t>
              </a:r>
              <a:endParaRPr lang="ko-KR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2928926" y="2857496"/>
              <a:ext cx="857256" cy="14287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600" dirty="0" smtClean="0">
                  <a:solidFill>
                    <a:schemeClr val="tx1"/>
                  </a:solidFill>
                </a:rPr>
                <a:t>분석</a:t>
              </a:r>
              <a:endParaRPr lang="ko-KR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직선 연결선 30"/>
            <p:cNvCxnSpPr/>
            <p:nvPr/>
          </p:nvCxnSpPr>
          <p:spPr>
            <a:xfrm>
              <a:off x="2643174" y="3500438"/>
              <a:ext cx="285751" cy="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그룹 67"/>
          <p:cNvGrpSpPr/>
          <p:nvPr/>
        </p:nvGrpSpPr>
        <p:grpSpPr>
          <a:xfrm>
            <a:off x="571472" y="2643182"/>
            <a:ext cx="8001056" cy="3000396"/>
            <a:chOff x="571472" y="2643182"/>
            <a:chExt cx="8001056" cy="3000396"/>
          </a:xfrm>
        </p:grpSpPr>
        <p:grpSp>
          <p:nvGrpSpPr>
            <p:cNvPr id="48" name="그룹 47"/>
            <p:cNvGrpSpPr/>
            <p:nvPr/>
          </p:nvGrpSpPr>
          <p:grpSpPr>
            <a:xfrm>
              <a:off x="2143108" y="2928934"/>
              <a:ext cx="1146380" cy="2430480"/>
              <a:chOff x="2500298" y="2857496"/>
              <a:chExt cx="1146380" cy="2430480"/>
            </a:xfrm>
          </p:grpSpPr>
          <p:grpSp>
            <p:nvGrpSpPr>
              <p:cNvPr id="40" name="그룹 39"/>
              <p:cNvGrpSpPr/>
              <p:nvPr/>
            </p:nvGrpSpPr>
            <p:grpSpPr>
              <a:xfrm>
                <a:off x="3214678" y="2857496"/>
                <a:ext cx="432000" cy="2430480"/>
                <a:chOff x="2885073" y="2000240"/>
                <a:chExt cx="648687" cy="3001984"/>
              </a:xfrm>
            </p:grpSpPr>
            <p:cxnSp>
              <p:nvCxnSpPr>
                <p:cNvPr id="41" name="직선 연결선 40"/>
                <p:cNvCxnSpPr/>
                <p:nvPr/>
              </p:nvCxnSpPr>
              <p:spPr>
                <a:xfrm rot="5400000">
                  <a:off x="1391663" y="3493650"/>
                  <a:ext cx="2988000" cy="11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직선 화살표 연결선 41"/>
                <p:cNvCxnSpPr/>
                <p:nvPr/>
              </p:nvCxnSpPr>
              <p:spPr>
                <a:xfrm>
                  <a:off x="2885073" y="2000240"/>
                  <a:ext cx="648687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직선 화살표 연결선 42"/>
                <p:cNvCxnSpPr/>
                <p:nvPr/>
              </p:nvCxnSpPr>
              <p:spPr>
                <a:xfrm>
                  <a:off x="2885073" y="5000636"/>
                  <a:ext cx="64158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직선 연결선 44"/>
              <p:cNvCxnSpPr/>
              <p:nvPr/>
            </p:nvCxnSpPr>
            <p:spPr>
              <a:xfrm>
                <a:off x="2500298" y="3857628"/>
                <a:ext cx="71438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모서리가 둥근 직사각형 45"/>
            <p:cNvSpPr/>
            <p:nvPr/>
          </p:nvSpPr>
          <p:spPr>
            <a:xfrm>
              <a:off x="3357554" y="2643182"/>
              <a:ext cx="1928826" cy="57150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직접 수집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모서리가 둥근 직사각형 46"/>
            <p:cNvSpPr/>
            <p:nvPr/>
          </p:nvSpPr>
          <p:spPr>
            <a:xfrm>
              <a:off x="3357554" y="5072074"/>
              <a:ext cx="1928826" cy="57150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 Internet</a:t>
              </a:r>
            </a:p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식구관리시스템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)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9" name="그룹 48"/>
            <p:cNvGrpSpPr/>
            <p:nvPr/>
          </p:nvGrpSpPr>
          <p:grpSpPr>
            <a:xfrm>
              <a:off x="5676760" y="2928934"/>
              <a:ext cx="826937" cy="2430480"/>
              <a:chOff x="2819240" y="2857496"/>
              <a:chExt cx="826937" cy="2430480"/>
            </a:xfrm>
          </p:grpSpPr>
          <p:grpSp>
            <p:nvGrpSpPr>
              <p:cNvPr id="50" name="그룹 39"/>
              <p:cNvGrpSpPr/>
              <p:nvPr/>
            </p:nvGrpSpPr>
            <p:grpSpPr>
              <a:xfrm>
                <a:off x="3214269" y="2857496"/>
                <a:ext cx="431908" cy="2430480"/>
                <a:chOff x="2885073" y="2000240"/>
                <a:chExt cx="648687" cy="3001984"/>
              </a:xfrm>
            </p:grpSpPr>
            <p:cxnSp>
              <p:nvCxnSpPr>
                <p:cNvPr id="52" name="직선 연결선 51"/>
                <p:cNvCxnSpPr/>
                <p:nvPr/>
              </p:nvCxnSpPr>
              <p:spPr>
                <a:xfrm rot="5400000">
                  <a:off x="1391663" y="3493650"/>
                  <a:ext cx="2988000" cy="11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직선 화살표 연결선 52"/>
                <p:cNvCxnSpPr/>
                <p:nvPr/>
              </p:nvCxnSpPr>
              <p:spPr>
                <a:xfrm>
                  <a:off x="2885073" y="2000240"/>
                  <a:ext cx="648687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화살표 연결선 53"/>
                <p:cNvCxnSpPr/>
                <p:nvPr/>
              </p:nvCxnSpPr>
              <p:spPr>
                <a:xfrm>
                  <a:off x="2885073" y="5000636"/>
                  <a:ext cx="64158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직선 연결선 50"/>
              <p:cNvCxnSpPr/>
              <p:nvPr/>
            </p:nvCxnSpPr>
            <p:spPr>
              <a:xfrm>
                <a:off x="2819240" y="3857628"/>
                <a:ext cx="3960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오른쪽 대괄호 55"/>
            <p:cNvSpPr/>
            <p:nvPr/>
          </p:nvSpPr>
          <p:spPr>
            <a:xfrm>
              <a:off x="5429256" y="2928934"/>
              <a:ext cx="214314" cy="2428892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모서리가 둥근 직사각형 56"/>
            <p:cNvSpPr/>
            <p:nvPr/>
          </p:nvSpPr>
          <p:spPr>
            <a:xfrm>
              <a:off x="6572264" y="2643182"/>
              <a:ext cx="1928826" cy="57150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mtClean="0">
                  <a:solidFill>
                    <a:schemeClr val="tx1"/>
                  </a:solidFill>
                </a:rPr>
                <a:t>개별교회분석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모서리가 둥근 직사각형 57"/>
            <p:cNvSpPr/>
            <p:nvPr/>
          </p:nvSpPr>
          <p:spPr>
            <a:xfrm>
              <a:off x="6572264" y="5072074"/>
              <a:ext cx="2000264" cy="57150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mtClean="0">
                  <a:solidFill>
                    <a:schemeClr val="tx1"/>
                  </a:solidFill>
                </a:rPr>
                <a:t>FFWPU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전체분석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59" name="그룹 58"/>
            <p:cNvGrpSpPr/>
            <p:nvPr/>
          </p:nvGrpSpPr>
          <p:grpSpPr>
            <a:xfrm>
              <a:off x="7000892" y="3286124"/>
              <a:ext cx="1071570" cy="1571636"/>
              <a:chOff x="3627745" y="2571744"/>
              <a:chExt cx="1297202" cy="1785950"/>
            </a:xfrm>
          </p:grpSpPr>
          <p:sp>
            <p:nvSpPr>
              <p:cNvPr id="61" name="오른쪽으로 구부러진 화살표 60"/>
              <p:cNvSpPr/>
              <p:nvPr/>
            </p:nvSpPr>
            <p:spPr>
              <a:xfrm>
                <a:off x="3627745" y="2643182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오른쪽으로 구부러진 화살표 61"/>
              <p:cNvSpPr/>
              <p:nvPr/>
            </p:nvSpPr>
            <p:spPr>
              <a:xfrm rot="10800000">
                <a:off x="4500563" y="2571744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3" name="그룹 62"/>
            <p:cNvGrpSpPr/>
            <p:nvPr/>
          </p:nvGrpSpPr>
          <p:grpSpPr>
            <a:xfrm>
              <a:off x="3714744" y="3286124"/>
              <a:ext cx="1071570" cy="1571636"/>
              <a:chOff x="3627745" y="2571744"/>
              <a:chExt cx="1297202" cy="1785950"/>
            </a:xfrm>
          </p:grpSpPr>
          <p:sp>
            <p:nvSpPr>
              <p:cNvPr id="64" name="오른쪽으로 구부러진 화살표 63"/>
              <p:cNvSpPr/>
              <p:nvPr/>
            </p:nvSpPr>
            <p:spPr>
              <a:xfrm>
                <a:off x="3627745" y="2643182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오른쪽으로 구부러진 화살표 64"/>
              <p:cNvSpPr/>
              <p:nvPr/>
            </p:nvSpPr>
            <p:spPr>
              <a:xfrm rot="10800000">
                <a:off x="4500563" y="2571744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7" name="직사각형 66"/>
            <p:cNvSpPr/>
            <p:nvPr/>
          </p:nvSpPr>
          <p:spPr>
            <a:xfrm>
              <a:off x="571472" y="2714620"/>
              <a:ext cx="1571636" cy="29289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영     성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환     경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리 더 십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예     배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전     도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심     방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봉     사</a:t>
              </a: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홈 그 </a:t>
              </a:r>
              <a:r>
                <a:rPr kumimoji="1" lang="ko-KR" altLang="en-US" sz="1600" b="1" dirty="0" err="1" smtClean="0">
                  <a:solidFill>
                    <a:schemeClr val="tx1"/>
                  </a:solidFill>
                  <a:latin typeface="+mj-ea"/>
                </a:rPr>
                <a:t>룹</a:t>
              </a:r>
              <a:endParaRPr kumimoji="1" lang="ko-KR" altLang="en-US" sz="1600" b="1" dirty="0" smtClean="0">
                <a:solidFill>
                  <a:schemeClr val="tx1"/>
                </a:solidFill>
                <a:latin typeface="+mj-ea"/>
              </a:endParaRPr>
            </a:p>
            <a:p>
              <a:pPr marL="0" lvl="1"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r>
                <a:rPr kumimoji="1" lang="ko-KR" altLang="en-US" sz="1600" b="1" dirty="0" smtClean="0">
                  <a:solidFill>
                    <a:schemeClr val="tx1"/>
                  </a:solidFill>
                  <a:latin typeface="+mj-ea"/>
                </a:rPr>
                <a:t>   축     복</a:t>
              </a:r>
              <a:endParaRPr lang="ko-KR" alt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285720" y="142852"/>
            <a:ext cx="5643602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3-1. Pattern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분석과 인과관계 분석</a:t>
            </a: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 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aphicFrame>
        <p:nvGraphicFramePr>
          <p:cNvPr id="25" name="차트 24"/>
          <p:cNvGraphicFramePr/>
          <p:nvPr/>
        </p:nvGraphicFramePr>
        <p:xfrm>
          <a:off x="285720" y="1928802"/>
          <a:ext cx="3786214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직사각형 27"/>
          <p:cNvSpPr/>
          <p:nvPr/>
        </p:nvSpPr>
        <p:spPr>
          <a:xfrm>
            <a:off x="5357818" y="2428868"/>
            <a:ext cx="2214578" cy="1143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/>
                </a:solidFill>
              </a:rPr>
              <a:t>  FFWPU Pattern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ko-KR" altLang="en-US" dirty="0" smtClean="0">
                <a:solidFill>
                  <a:schemeClr val="tx1"/>
                </a:solidFill>
              </a:rPr>
              <a:t>교구 </a:t>
            </a:r>
            <a:r>
              <a:rPr lang="en-US" altLang="ko-KR" dirty="0" smtClean="0">
                <a:solidFill>
                  <a:schemeClr val="tx1"/>
                </a:solidFill>
              </a:rPr>
              <a:t>Pattern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ko-KR" altLang="en-US" dirty="0" smtClean="0">
                <a:solidFill>
                  <a:schemeClr val="tx1"/>
                </a:solidFill>
              </a:rPr>
              <a:t>교회 </a:t>
            </a:r>
            <a:r>
              <a:rPr lang="en-US" altLang="ko-KR" dirty="0" smtClean="0">
                <a:solidFill>
                  <a:schemeClr val="tx1"/>
                </a:solidFill>
              </a:rPr>
              <a:t>Pattern 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357818" y="4786322"/>
            <a:ext cx="221457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</a:rPr>
              <a:t> 항목별 인과관계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4857752" y="5500726"/>
            <a:ext cx="3857652" cy="12144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예</a:t>
            </a:r>
            <a:r>
              <a:rPr lang="en-US" altLang="ko-KR" sz="1200" dirty="0" smtClean="0">
                <a:solidFill>
                  <a:schemeClr val="tx1"/>
                </a:solidFill>
              </a:rPr>
              <a:t>&gt; </a:t>
            </a: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영성 항목 </a:t>
            </a:r>
            <a:r>
              <a:rPr lang="en-US" altLang="ko-KR" sz="1200" dirty="0" smtClean="0">
                <a:solidFill>
                  <a:schemeClr val="tx1"/>
                </a:solidFill>
              </a:rPr>
              <a:t>(1) - </a:t>
            </a:r>
            <a:r>
              <a:rPr lang="ko-KR" altLang="en-US" sz="1200" dirty="0" smtClean="0">
                <a:solidFill>
                  <a:schemeClr val="tx1"/>
                </a:solidFill>
              </a:rPr>
              <a:t>나는 하나님과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참부모님의</a:t>
            </a:r>
            <a:r>
              <a:rPr lang="ko-KR" altLang="en-US" sz="1200" dirty="0" smtClean="0">
                <a:solidFill>
                  <a:schemeClr val="tx1"/>
                </a:solidFill>
              </a:rPr>
              <a:t> 자녀님을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학신한다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lnSpc>
                <a:spcPct val="50000"/>
              </a:lnSpc>
            </a:pP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err="1" smtClean="0">
                <a:solidFill>
                  <a:schemeClr val="tx1"/>
                </a:solidFill>
              </a:rPr>
              <a:t>홈그룹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항목</a:t>
            </a:r>
            <a:r>
              <a:rPr lang="en-US" altLang="ko-KR" sz="1200" dirty="0" smtClean="0">
                <a:solidFill>
                  <a:schemeClr val="tx1"/>
                </a:solidFill>
              </a:rPr>
              <a:t>(2) –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홈그룹</a:t>
            </a:r>
            <a:r>
              <a:rPr lang="ko-KR" altLang="en-US" sz="1200" dirty="0" smtClean="0">
                <a:solidFill>
                  <a:schemeClr val="tx1"/>
                </a:solidFill>
              </a:rPr>
              <a:t> 활동이 신앙성장에 도움이 된다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이 두항목간에 있어서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인과관계는 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50%</a:t>
            </a:r>
            <a:r>
              <a:rPr lang="ko-KR" altLang="en-US" sz="1200" dirty="0" smtClean="0">
                <a:solidFill>
                  <a:schemeClr val="tx1"/>
                </a:solidFill>
              </a:rPr>
              <a:t>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5214942" y="3500438"/>
            <a:ext cx="2928990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예</a:t>
            </a:r>
            <a:r>
              <a:rPr lang="en-US" altLang="ko-KR" sz="1200" dirty="0" smtClean="0">
                <a:solidFill>
                  <a:schemeClr val="tx1"/>
                </a:solidFill>
              </a:rPr>
              <a:t>&gt; </a:t>
            </a:r>
            <a:r>
              <a:rPr lang="ko-KR" altLang="en-US" sz="1200" dirty="0" smtClean="0">
                <a:solidFill>
                  <a:schemeClr val="tx1"/>
                </a:solidFill>
              </a:rPr>
              <a:t>영성에 가장 영향을 미치는 요소는   </a:t>
            </a:r>
            <a:r>
              <a:rPr lang="en-US" altLang="ko-KR" sz="1200" dirty="0" smtClean="0">
                <a:solidFill>
                  <a:schemeClr val="tx1"/>
                </a:solidFill>
              </a:rPr>
              <a:t>1) </a:t>
            </a:r>
            <a:r>
              <a:rPr lang="ko-KR" altLang="en-US" sz="1200" dirty="0" smtClean="0">
                <a:solidFill>
                  <a:schemeClr val="tx1"/>
                </a:solidFill>
              </a:rPr>
              <a:t>전도  </a:t>
            </a:r>
            <a:r>
              <a:rPr lang="en-US" altLang="ko-KR" sz="1200" dirty="0" smtClean="0">
                <a:solidFill>
                  <a:schemeClr val="tx1"/>
                </a:solidFill>
              </a:rPr>
              <a:t>2) </a:t>
            </a:r>
            <a:r>
              <a:rPr lang="ko-KR" altLang="en-US" sz="1200" dirty="0" smtClean="0">
                <a:solidFill>
                  <a:schemeClr val="tx1"/>
                </a:solidFill>
              </a:rPr>
              <a:t>심방  </a:t>
            </a:r>
            <a:r>
              <a:rPr lang="en-US" altLang="ko-KR" sz="1200" dirty="0" smtClean="0">
                <a:solidFill>
                  <a:schemeClr val="tx1"/>
                </a:solidFill>
              </a:rPr>
              <a:t>3)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홈그룹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grpSp>
        <p:nvGrpSpPr>
          <p:cNvPr id="33" name="그룹 32"/>
          <p:cNvGrpSpPr/>
          <p:nvPr/>
        </p:nvGrpSpPr>
        <p:grpSpPr>
          <a:xfrm>
            <a:off x="4572000" y="2857496"/>
            <a:ext cx="785818" cy="2286016"/>
            <a:chOff x="2885073" y="2000240"/>
            <a:chExt cx="648687" cy="3001984"/>
          </a:xfrm>
        </p:grpSpPr>
        <p:cxnSp>
          <p:nvCxnSpPr>
            <p:cNvPr id="35" name="직선 연결선 34"/>
            <p:cNvCxnSpPr/>
            <p:nvPr/>
          </p:nvCxnSpPr>
          <p:spPr>
            <a:xfrm rot="5400000">
              <a:off x="1391663" y="3493650"/>
              <a:ext cx="2988000" cy="11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화살표 연결선 36"/>
            <p:cNvCxnSpPr/>
            <p:nvPr/>
          </p:nvCxnSpPr>
          <p:spPr>
            <a:xfrm>
              <a:off x="2885073" y="2000240"/>
              <a:ext cx="64868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화살표 연결선 37"/>
            <p:cNvCxnSpPr/>
            <p:nvPr/>
          </p:nvCxnSpPr>
          <p:spPr>
            <a:xfrm>
              <a:off x="2885073" y="5000636"/>
              <a:ext cx="64158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그룹 11"/>
          <p:cNvGrpSpPr/>
          <p:nvPr/>
        </p:nvGrpSpPr>
        <p:grpSpPr>
          <a:xfrm>
            <a:off x="285720" y="571480"/>
            <a:ext cx="8358245" cy="1071570"/>
            <a:chOff x="285721" y="414316"/>
            <a:chExt cx="6572295" cy="5786479"/>
          </a:xfrm>
        </p:grpSpPr>
        <p:sp>
          <p:nvSpPr>
            <p:cNvPr id="13" name="직사각형 12"/>
            <p:cNvSpPr/>
            <p:nvPr/>
          </p:nvSpPr>
          <p:spPr>
            <a:xfrm>
              <a:off x="285721" y="2857498"/>
              <a:ext cx="1214446" cy="25717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교회핵심역량강화를 위한 </a:t>
              </a:r>
              <a:endParaRPr lang="en-US" altLang="ko-KR" sz="10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식구상황조사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설문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)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4736095" y="414316"/>
              <a:ext cx="2121921" cy="20145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9</a:t>
              </a:r>
              <a:r>
                <a:rPr lang="ko-KR" altLang="en-US" sz="1050" dirty="0" smtClean="0">
                  <a:solidFill>
                    <a:schemeClr val="tx1"/>
                  </a:solidFill>
                </a:rPr>
                <a:t>개 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핵심성장요소별</a:t>
              </a:r>
              <a:r>
                <a:rPr lang="ko-KR" altLang="en-US" sz="1050" dirty="0" smtClean="0">
                  <a:solidFill>
                    <a:schemeClr val="tx1"/>
                  </a:solidFill>
                </a:rPr>
                <a:t> </a:t>
              </a:r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역량강화교육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4736095" y="4572009"/>
              <a:ext cx="2121921" cy="162878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교회자체 해결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1500167" y="3500438"/>
              <a:ext cx="285751" cy="1588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그룹 16"/>
            <p:cNvGrpSpPr/>
            <p:nvPr/>
          </p:nvGrpSpPr>
          <p:grpSpPr>
            <a:xfrm>
              <a:off x="4287196" y="2000240"/>
              <a:ext cx="431908" cy="3001984"/>
              <a:chOff x="2885073" y="2000240"/>
              <a:chExt cx="648687" cy="3001984"/>
            </a:xfrm>
          </p:grpSpPr>
          <p:cxnSp>
            <p:nvCxnSpPr>
              <p:cNvPr id="26" name="직선 연결선 8"/>
              <p:cNvCxnSpPr/>
              <p:nvPr/>
            </p:nvCxnSpPr>
            <p:spPr>
              <a:xfrm rot="5400000">
                <a:off x="1391663" y="3493650"/>
                <a:ext cx="2988000" cy="11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화살표 연결선 26"/>
              <p:cNvCxnSpPr/>
              <p:nvPr/>
            </p:nvCxnSpPr>
            <p:spPr>
              <a:xfrm>
                <a:off x="2885073" y="2000240"/>
                <a:ext cx="64868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화살표 연결선 29"/>
              <p:cNvCxnSpPr/>
              <p:nvPr/>
            </p:nvCxnSpPr>
            <p:spPr>
              <a:xfrm>
                <a:off x="2885073" y="5000636"/>
                <a:ext cx="64158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그룹 11"/>
            <p:cNvGrpSpPr/>
            <p:nvPr/>
          </p:nvGrpSpPr>
          <p:grpSpPr>
            <a:xfrm>
              <a:off x="5132186" y="2571744"/>
              <a:ext cx="1297202" cy="1785950"/>
              <a:chOff x="3627745" y="2571744"/>
              <a:chExt cx="1297202" cy="1785950"/>
            </a:xfrm>
          </p:grpSpPr>
          <p:sp>
            <p:nvSpPr>
              <p:cNvPr id="23" name="오른쪽으로 구부러진 화살표 22"/>
              <p:cNvSpPr/>
              <p:nvPr/>
            </p:nvSpPr>
            <p:spPr>
              <a:xfrm>
                <a:off x="3627745" y="2643182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오른쪽으로 구부러진 화살표 23"/>
              <p:cNvSpPr/>
              <p:nvPr/>
            </p:nvSpPr>
            <p:spPr>
              <a:xfrm rot="10800000">
                <a:off x="4500563" y="2571744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직사각형 18"/>
            <p:cNvSpPr/>
            <p:nvPr/>
          </p:nvSpPr>
          <p:spPr>
            <a:xfrm>
              <a:off x="1785918" y="2857498"/>
              <a:ext cx="857256" cy="25717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수집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2928926" y="2857498"/>
              <a:ext cx="857256" cy="257176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분석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직선 연결선 20"/>
            <p:cNvCxnSpPr/>
            <p:nvPr/>
          </p:nvCxnSpPr>
          <p:spPr>
            <a:xfrm>
              <a:off x="2643174" y="3500438"/>
              <a:ext cx="285751" cy="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3786182" y="3500438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직선 연결선 35"/>
          <p:cNvCxnSpPr/>
          <p:nvPr/>
        </p:nvCxnSpPr>
        <p:spPr>
          <a:xfrm rot="10800000" flipV="1">
            <a:off x="285720" y="1500174"/>
            <a:ext cx="3357586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4714876" y="1500174"/>
            <a:ext cx="4000528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 rot="5400000">
            <a:off x="-2000284" y="4500558"/>
            <a:ext cx="45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rot="5400000">
            <a:off x="6393404" y="4465116"/>
            <a:ext cx="46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285752" y="6786586"/>
            <a:ext cx="84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3328C-96D4-436A-A0F1-39690624D6BC}" type="slidenum">
              <a:rPr lang="en-US" altLang="ko-KR">
                <a:solidFill>
                  <a:schemeClr val="tx1"/>
                </a:solidFill>
                <a:latin typeface="+mn-ea"/>
              </a:rPr>
              <a:pPr>
                <a:defRPr/>
              </a:pPr>
              <a:t>8</a:t>
            </a:fld>
            <a:endParaRPr lang="en-US" altLang="ko-KR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1285852" y="1142984"/>
            <a:ext cx="12954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latinLnBrk="0" hangingPunct="0"/>
            <a:r>
              <a:rPr lang="ko-KR" altLang="en-US" sz="2000" b="1" dirty="0">
                <a:latin typeface="+mn-ea"/>
              </a:rPr>
              <a:t>추진 단계</a:t>
            </a:r>
          </a:p>
        </p:txBody>
      </p:sp>
      <p:grpSp>
        <p:nvGrpSpPr>
          <p:cNvPr id="2" name="그룹 55"/>
          <p:cNvGrpSpPr/>
          <p:nvPr/>
        </p:nvGrpSpPr>
        <p:grpSpPr>
          <a:xfrm>
            <a:off x="857224" y="1714488"/>
            <a:ext cx="7858181" cy="4714908"/>
            <a:chOff x="1000100" y="1533135"/>
            <a:chExt cx="7858181" cy="3627186"/>
          </a:xfrm>
        </p:grpSpPr>
        <p:grpSp>
          <p:nvGrpSpPr>
            <p:cNvPr id="3" name="그룹 46"/>
            <p:cNvGrpSpPr/>
            <p:nvPr/>
          </p:nvGrpSpPr>
          <p:grpSpPr>
            <a:xfrm>
              <a:off x="1000100" y="1588092"/>
              <a:ext cx="1752600" cy="3555419"/>
              <a:chOff x="304800" y="1244862"/>
              <a:chExt cx="1752600" cy="4241538"/>
            </a:xfrm>
            <a:noFill/>
          </p:grpSpPr>
          <p:sp>
            <p:nvSpPr>
              <p:cNvPr id="38923" name="AutoShape 11"/>
              <p:cNvSpPr>
                <a:spLocks noChangeArrowheads="1"/>
              </p:cNvSpPr>
              <p:nvPr/>
            </p:nvSpPr>
            <p:spPr bwMode="auto">
              <a:xfrm>
                <a:off x="304800" y="1244862"/>
                <a:ext cx="1752600" cy="914400"/>
              </a:xfrm>
              <a:prstGeom prst="homePlate">
                <a:avLst>
                  <a:gd name="adj" fmla="val 34003"/>
                </a:avLst>
              </a:prstGeom>
              <a:grpFill/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99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 latinLnBrk="0"/>
                <a:endParaRPr lang="ko-KR" altLang="ko-KR" sz="1000" b="1">
                  <a:latin typeface="+mn-ea"/>
                </a:endParaRPr>
              </a:p>
            </p:txBody>
          </p:sp>
          <p:sp>
            <p:nvSpPr>
              <p:cNvPr id="38924" name="Text Box 12"/>
              <p:cNvSpPr txBox="1">
                <a:spLocks noChangeArrowheads="1"/>
              </p:cNvSpPr>
              <p:nvPr/>
            </p:nvSpPr>
            <p:spPr bwMode="auto">
              <a:xfrm>
                <a:off x="304800" y="1310425"/>
                <a:ext cx="1506538" cy="762656"/>
              </a:xfrm>
              <a:prstGeom prst="rect">
                <a:avLst/>
              </a:prstGeom>
              <a:grp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762000" latinLnBrk="0"/>
                <a:r>
                  <a:rPr lang="en-US" altLang="ko-KR" sz="2400" b="1" dirty="0">
                    <a:latin typeface="+mn-ea"/>
                  </a:rPr>
                  <a:t>1 </a:t>
                </a:r>
                <a:r>
                  <a:rPr lang="ko-KR" altLang="en-US" sz="2400" b="1" dirty="0">
                    <a:latin typeface="+mn-ea"/>
                  </a:rPr>
                  <a:t>단계</a:t>
                </a:r>
              </a:p>
              <a:p>
                <a:pPr algn="ctr" defTabSz="762000" latinLnBrk="0"/>
                <a:r>
                  <a:rPr lang="en-US" altLang="ko-KR" sz="2400" b="1" dirty="0" smtClean="0">
                    <a:latin typeface="+mn-ea"/>
                  </a:rPr>
                  <a:t>(context)</a:t>
                </a:r>
                <a:endParaRPr lang="en-US" altLang="ko-KR" sz="2400" b="1" dirty="0">
                  <a:latin typeface="+mn-ea"/>
                </a:endParaRPr>
              </a:p>
            </p:txBody>
          </p:sp>
          <p:sp>
            <p:nvSpPr>
              <p:cNvPr id="38925" name="AutoShape 13"/>
              <p:cNvSpPr>
                <a:spLocks noChangeArrowheads="1"/>
              </p:cNvSpPr>
              <p:nvPr/>
            </p:nvSpPr>
            <p:spPr bwMode="auto">
              <a:xfrm>
                <a:off x="304800" y="2438400"/>
                <a:ext cx="1752600" cy="914400"/>
              </a:xfrm>
              <a:prstGeom prst="homePlate">
                <a:avLst>
                  <a:gd name="adj" fmla="val 34003"/>
                </a:avLst>
              </a:prstGeom>
              <a:grpFill/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99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 latinLnBrk="0"/>
                <a:endParaRPr lang="ko-KR" altLang="ko-KR" sz="1000" b="1">
                  <a:latin typeface="+mn-ea"/>
                </a:endParaRPr>
              </a:p>
            </p:txBody>
          </p:sp>
          <p:sp>
            <p:nvSpPr>
              <p:cNvPr id="38926" name="Text Box 14"/>
              <p:cNvSpPr txBox="1">
                <a:spLocks noChangeArrowheads="1"/>
              </p:cNvSpPr>
              <p:nvPr/>
            </p:nvSpPr>
            <p:spPr bwMode="auto">
              <a:xfrm>
                <a:off x="304800" y="2590800"/>
                <a:ext cx="1506538" cy="762656"/>
              </a:xfrm>
              <a:prstGeom prst="rect">
                <a:avLst/>
              </a:prstGeom>
              <a:grp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762000" latinLnBrk="0"/>
                <a:r>
                  <a:rPr lang="en-US" altLang="ko-KR" sz="2400" b="1" dirty="0">
                    <a:latin typeface="+mn-ea"/>
                  </a:rPr>
                  <a:t>2 </a:t>
                </a:r>
                <a:r>
                  <a:rPr lang="ko-KR" altLang="en-US" sz="2400" b="1" dirty="0">
                    <a:latin typeface="+mn-ea"/>
                  </a:rPr>
                  <a:t>단계</a:t>
                </a:r>
              </a:p>
              <a:p>
                <a:pPr algn="ctr" defTabSz="762000" latinLnBrk="0"/>
                <a:r>
                  <a:rPr lang="en-US" altLang="ko-KR" sz="2400" b="1" dirty="0" smtClean="0">
                    <a:latin typeface="+mn-ea"/>
                  </a:rPr>
                  <a:t>(analysis)</a:t>
                </a:r>
                <a:endParaRPr lang="en-US" altLang="ko-KR" sz="2400" b="1" dirty="0">
                  <a:latin typeface="+mn-ea"/>
                </a:endParaRPr>
              </a:p>
            </p:txBody>
          </p:sp>
          <p:sp>
            <p:nvSpPr>
              <p:cNvPr id="38927" name="AutoShape 15"/>
              <p:cNvSpPr>
                <a:spLocks noChangeArrowheads="1"/>
              </p:cNvSpPr>
              <p:nvPr/>
            </p:nvSpPr>
            <p:spPr bwMode="auto">
              <a:xfrm>
                <a:off x="304800" y="3505200"/>
                <a:ext cx="1752600" cy="914400"/>
              </a:xfrm>
              <a:prstGeom prst="homePlate">
                <a:avLst>
                  <a:gd name="adj" fmla="val 34003"/>
                </a:avLst>
              </a:prstGeom>
              <a:solidFill>
                <a:srgbClr val="FFC000"/>
              </a:solidFill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99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 latinLnBrk="0"/>
                <a:endParaRPr lang="ko-KR" altLang="ko-KR" sz="1000" b="1">
                  <a:latin typeface="+mn-ea"/>
                </a:endParaRPr>
              </a:p>
            </p:txBody>
          </p:sp>
          <p:sp>
            <p:nvSpPr>
              <p:cNvPr id="38928" name="Text Box 16"/>
              <p:cNvSpPr txBox="1">
                <a:spLocks noChangeArrowheads="1"/>
              </p:cNvSpPr>
              <p:nvPr/>
            </p:nvSpPr>
            <p:spPr bwMode="auto">
              <a:xfrm>
                <a:off x="304800" y="3539565"/>
                <a:ext cx="1506538" cy="762656"/>
              </a:xfrm>
              <a:prstGeom prst="rect">
                <a:avLst/>
              </a:prstGeom>
              <a:grp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762000" latinLnBrk="0"/>
                <a:r>
                  <a:rPr lang="en-US" altLang="ko-KR" sz="2400" b="1" dirty="0">
                    <a:latin typeface="+mn-ea"/>
                  </a:rPr>
                  <a:t>3 </a:t>
                </a:r>
                <a:r>
                  <a:rPr lang="ko-KR" altLang="en-US" sz="2400" b="1" dirty="0">
                    <a:latin typeface="+mn-ea"/>
                  </a:rPr>
                  <a:t>단계</a:t>
                </a:r>
              </a:p>
              <a:p>
                <a:pPr algn="ctr" defTabSz="762000" latinLnBrk="0"/>
                <a:r>
                  <a:rPr lang="en-US" altLang="ko-KR" sz="2400" b="1" dirty="0" smtClean="0">
                    <a:latin typeface="+mn-ea"/>
                  </a:rPr>
                  <a:t>(</a:t>
                </a:r>
                <a:r>
                  <a:rPr lang="en-US" altLang="ko-KR" sz="2400" b="1" dirty="0" err="1" smtClean="0">
                    <a:latin typeface="+mn-ea"/>
                  </a:rPr>
                  <a:t>stretagy</a:t>
                </a:r>
                <a:r>
                  <a:rPr lang="en-US" altLang="ko-KR" sz="2400" b="1" dirty="0" smtClean="0">
                    <a:latin typeface="+mn-ea"/>
                  </a:rPr>
                  <a:t>)</a:t>
                </a:r>
                <a:endParaRPr lang="en-US" altLang="ko-KR" sz="2400" b="1" dirty="0">
                  <a:latin typeface="+mn-ea"/>
                </a:endParaRPr>
              </a:p>
            </p:txBody>
          </p:sp>
          <p:sp>
            <p:nvSpPr>
              <p:cNvPr id="38929" name="AutoShape 17"/>
              <p:cNvSpPr>
                <a:spLocks noChangeArrowheads="1"/>
              </p:cNvSpPr>
              <p:nvPr/>
            </p:nvSpPr>
            <p:spPr bwMode="auto">
              <a:xfrm>
                <a:off x="304800" y="4572000"/>
                <a:ext cx="1752600" cy="914400"/>
              </a:xfrm>
              <a:prstGeom prst="homePlate">
                <a:avLst>
                  <a:gd name="adj" fmla="val 34003"/>
                </a:avLst>
              </a:prstGeom>
              <a:solidFill>
                <a:srgbClr val="FFC000"/>
              </a:solidFill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99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 latinLnBrk="0"/>
                <a:endParaRPr lang="ko-KR" altLang="ko-KR" sz="1000" b="1">
                  <a:latin typeface="+mn-ea"/>
                </a:endParaRPr>
              </a:p>
            </p:txBody>
          </p:sp>
          <p:sp>
            <p:nvSpPr>
              <p:cNvPr id="38930" name="Text Box 18"/>
              <p:cNvSpPr txBox="1">
                <a:spLocks noChangeArrowheads="1"/>
              </p:cNvSpPr>
              <p:nvPr/>
            </p:nvSpPr>
            <p:spPr bwMode="auto">
              <a:xfrm>
                <a:off x="304800" y="4654135"/>
                <a:ext cx="1506538" cy="762656"/>
              </a:xfrm>
              <a:prstGeom prst="rect">
                <a:avLst/>
              </a:prstGeom>
              <a:grp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762000" latinLnBrk="0"/>
                <a:r>
                  <a:rPr lang="en-US" altLang="ko-KR" sz="2400" b="1" dirty="0">
                    <a:latin typeface="+mn-ea"/>
                  </a:rPr>
                  <a:t>4 </a:t>
                </a:r>
                <a:r>
                  <a:rPr lang="ko-KR" altLang="en-US" sz="2400" b="1" dirty="0">
                    <a:latin typeface="+mn-ea"/>
                  </a:rPr>
                  <a:t>단계</a:t>
                </a:r>
              </a:p>
              <a:p>
                <a:pPr algn="ctr" defTabSz="762000" latinLnBrk="0"/>
                <a:r>
                  <a:rPr lang="en-US" altLang="ko-KR" sz="2400" b="1" dirty="0" smtClean="0">
                    <a:latin typeface="+mn-ea"/>
                  </a:rPr>
                  <a:t>( plan)</a:t>
                </a:r>
                <a:endParaRPr lang="en-US" altLang="ko-KR" sz="2400" b="1" dirty="0">
                  <a:latin typeface="+mn-ea"/>
                </a:endParaRPr>
              </a:p>
            </p:txBody>
          </p:sp>
        </p:grpSp>
        <p:grpSp>
          <p:nvGrpSpPr>
            <p:cNvPr id="4" name="그룹 47"/>
            <p:cNvGrpSpPr/>
            <p:nvPr/>
          </p:nvGrpSpPr>
          <p:grpSpPr>
            <a:xfrm>
              <a:off x="3038452" y="1533135"/>
              <a:ext cx="1828800" cy="3627186"/>
              <a:chOff x="2057400" y="1243012"/>
              <a:chExt cx="1828800" cy="4243388"/>
            </a:xfrm>
            <a:noFill/>
          </p:grpSpPr>
          <p:sp>
            <p:nvSpPr>
              <p:cNvPr id="75785" name="Rectangle 9"/>
              <p:cNvSpPr>
                <a:spLocks noChangeArrowheads="1"/>
              </p:cNvSpPr>
              <p:nvPr/>
            </p:nvSpPr>
            <p:spPr bwMode="auto">
              <a:xfrm>
                <a:off x="2057400" y="1243012"/>
                <a:ext cx="1828800" cy="1042987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교회핵심</a:t>
                </a:r>
                <a:endParaRPr lang="en-US" altLang="ko-KR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성장요소에 </a:t>
                </a:r>
                <a:endParaRPr lang="en-US" altLang="ko-KR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근거한 </a:t>
                </a:r>
                <a:endParaRPr lang="en-US" altLang="ko-KR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상황분석</a:t>
                </a:r>
                <a:endParaRPr lang="ko-KR" altLang="en-US" b="1" dirty="0">
                  <a:latin typeface="+mn-ea"/>
                </a:endParaRPr>
              </a:p>
            </p:txBody>
          </p:sp>
          <p:sp>
            <p:nvSpPr>
              <p:cNvPr id="75797" name="Rectangle 21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1828800" cy="914400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ko-KR" altLang="en-US" sz="2400" b="1" dirty="0" smtClean="0">
                    <a:latin typeface="+mn-ea"/>
                  </a:rPr>
                  <a:t>결과분석</a:t>
                </a:r>
                <a:endParaRPr lang="ko-KR" altLang="en-US" sz="2400" b="1" dirty="0">
                  <a:latin typeface="+mn-ea"/>
                </a:endParaRPr>
              </a:p>
            </p:txBody>
          </p:sp>
          <p:sp>
            <p:nvSpPr>
              <p:cNvPr id="75798" name="Rectangle 22"/>
              <p:cNvSpPr>
                <a:spLocks noChangeArrowheads="1"/>
              </p:cNvSpPr>
              <p:nvPr/>
            </p:nvSpPr>
            <p:spPr bwMode="auto">
              <a:xfrm>
                <a:off x="2057400" y="3505200"/>
                <a:ext cx="1828800" cy="914400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ko-KR" altLang="en-US" sz="2000" b="1" dirty="0" smtClean="0">
                    <a:latin typeface="+mn-ea"/>
                  </a:rPr>
                  <a:t>교회성장</a:t>
                </a:r>
                <a:endParaRPr lang="en-US" altLang="ko-KR" sz="2000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ko-KR" altLang="en-US" sz="2000" b="1" dirty="0" smtClean="0">
                    <a:latin typeface="+mn-ea"/>
                  </a:rPr>
                  <a:t>전략 도출</a:t>
                </a:r>
                <a:endParaRPr lang="ko-KR" altLang="en-US" sz="2000" b="1" dirty="0">
                  <a:latin typeface="+mn-ea"/>
                </a:endParaRPr>
              </a:p>
            </p:txBody>
          </p:sp>
          <p:sp>
            <p:nvSpPr>
              <p:cNvPr id="75799" name="Rectangle 23"/>
              <p:cNvSpPr>
                <a:spLocks noChangeArrowheads="1"/>
              </p:cNvSpPr>
              <p:nvPr/>
            </p:nvSpPr>
            <p:spPr bwMode="auto">
              <a:xfrm>
                <a:off x="2057400" y="4572000"/>
                <a:ext cx="1828800" cy="914400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교회성장방안</a:t>
                </a:r>
                <a:endParaRPr lang="en-US" altLang="ko-KR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ko-KR" altLang="en-US" b="1" dirty="0" smtClean="0">
                    <a:latin typeface="+mn-ea"/>
                  </a:rPr>
                  <a:t>계획 수립</a:t>
                </a:r>
                <a:endParaRPr lang="en-US" altLang="ko-KR" b="1" dirty="0" smtClean="0">
                  <a:latin typeface="+mn-ea"/>
                </a:endParaRPr>
              </a:p>
              <a:p>
                <a:pPr algn="ctr">
                  <a:defRPr/>
                </a:pPr>
                <a:r>
                  <a:rPr lang="en-US" altLang="ko-KR" sz="1600" b="1" dirty="0" smtClean="0">
                    <a:latin typeface="+mn-ea"/>
                  </a:rPr>
                  <a:t>(5</a:t>
                </a:r>
                <a:r>
                  <a:rPr lang="ko-KR" altLang="en-US" sz="1600" b="1" dirty="0" smtClean="0">
                    <a:latin typeface="+mn-ea"/>
                  </a:rPr>
                  <a:t>단계과정</a:t>
                </a:r>
                <a:r>
                  <a:rPr lang="en-US" altLang="ko-KR" sz="1600" b="1" dirty="0" smtClean="0">
                    <a:latin typeface="+mn-ea"/>
                  </a:rPr>
                  <a:t>)</a:t>
                </a:r>
                <a:endParaRPr lang="ko-KR" altLang="en-US" sz="1600" b="1" dirty="0">
                  <a:latin typeface="+mn-ea"/>
                </a:endParaRPr>
              </a:p>
            </p:txBody>
          </p:sp>
        </p:grpSp>
        <p:grpSp>
          <p:nvGrpSpPr>
            <p:cNvPr id="5" name="그룹 48"/>
            <p:cNvGrpSpPr/>
            <p:nvPr/>
          </p:nvGrpSpPr>
          <p:grpSpPr>
            <a:xfrm>
              <a:off x="5143503" y="1652590"/>
              <a:ext cx="3714778" cy="3465939"/>
              <a:chOff x="3961069" y="1295400"/>
              <a:chExt cx="3074295" cy="4191000"/>
            </a:xfrm>
            <a:noFill/>
          </p:grpSpPr>
          <p:sp>
            <p:nvSpPr>
              <p:cNvPr id="75786" name="Rectangle 10"/>
              <p:cNvSpPr>
                <a:spLocks noChangeArrowheads="1"/>
              </p:cNvSpPr>
              <p:nvPr/>
            </p:nvSpPr>
            <p:spPr bwMode="auto">
              <a:xfrm>
                <a:off x="3961070" y="1295400"/>
                <a:ext cx="3074293" cy="990600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 marL="228600" indent="-228600">
                  <a:lnSpc>
                    <a:spcPct val="120000"/>
                  </a:lnSpc>
                  <a:buFont typeface="+mj-lt"/>
                  <a:buAutoNum type="arabicPeriod"/>
                  <a:defRPr/>
                </a:pPr>
                <a:r>
                  <a:rPr lang="en-US" altLang="ko-KR" sz="1600" b="1" dirty="0">
                    <a:latin typeface="+mn-ea"/>
                  </a:rPr>
                  <a:t> </a:t>
                </a:r>
                <a:r>
                  <a:rPr lang="ko-KR" altLang="en-US" sz="1600" b="1" dirty="0" smtClean="0">
                    <a:latin typeface="+mn-ea"/>
                  </a:rPr>
                  <a:t>교회식구 설문조사</a:t>
                </a:r>
                <a:endParaRPr lang="en-US" altLang="ko-KR" sz="1600" b="1" dirty="0" smtClean="0">
                  <a:latin typeface="+mn-ea"/>
                </a:endParaRPr>
              </a:p>
              <a:p>
                <a:pPr marL="228600" indent="-228600">
                  <a:lnSpc>
                    <a:spcPct val="120000"/>
                  </a:lnSpc>
                  <a:buFont typeface="+mj-lt"/>
                  <a:buAutoNum type="arabicPeriod"/>
                  <a:defRPr/>
                </a:pPr>
                <a:r>
                  <a:rPr lang="en-US" altLang="ko-KR" sz="1600" b="1" dirty="0" smtClean="0">
                    <a:latin typeface="+mn-ea"/>
                  </a:rPr>
                  <a:t> </a:t>
                </a:r>
                <a:r>
                  <a:rPr lang="ko-KR" altLang="en-US" sz="1600" b="1" dirty="0" smtClean="0">
                    <a:latin typeface="+mn-ea"/>
                  </a:rPr>
                  <a:t>교회식구  표본 </a:t>
                </a:r>
                <a:r>
                  <a:rPr lang="en-US" altLang="ko-KR" sz="1600" b="1" dirty="0" smtClean="0">
                    <a:latin typeface="+mn-ea"/>
                  </a:rPr>
                  <a:t>1:1 </a:t>
                </a:r>
                <a:r>
                  <a:rPr lang="ko-KR" altLang="en-US" sz="1600" b="1" dirty="0" smtClean="0">
                    <a:latin typeface="+mn-ea"/>
                  </a:rPr>
                  <a:t>면담</a:t>
                </a:r>
                <a:endParaRPr lang="en-US" altLang="ko-KR" sz="1600" b="1" dirty="0" smtClean="0">
                  <a:latin typeface="+mn-ea"/>
                </a:endParaRPr>
              </a:p>
              <a:p>
                <a:pPr marL="228600" indent="-228600">
                  <a:lnSpc>
                    <a:spcPct val="120000"/>
                  </a:lnSpc>
                  <a:buFont typeface="+mj-lt"/>
                  <a:buAutoNum type="arabicPeriod"/>
                  <a:defRPr/>
                </a:pPr>
                <a:r>
                  <a:rPr lang="en-US" altLang="ko-KR" sz="1600" b="1" dirty="0" smtClean="0">
                    <a:latin typeface="+mn-ea"/>
                  </a:rPr>
                  <a:t> </a:t>
                </a:r>
                <a:r>
                  <a:rPr lang="ko-KR" altLang="en-US" sz="1600" b="1" dirty="0" smtClean="0">
                    <a:latin typeface="+mn-ea"/>
                  </a:rPr>
                  <a:t>교회</a:t>
                </a:r>
                <a:r>
                  <a:rPr lang="en-US" altLang="ko-KR" sz="1600" b="1" dirty="0" smtClean="0">
                    <a:latin typeface="+mn-ea"/>
                  </a:rPr>
                  <a:t>data (</a:t>
                </a:r>
                <a:r>
                  <a:rPr lang="ko-KR" altLang="en-US" sz="1600" b="1" dirty="0" smtClean="0">
                    <a:latin typeface="+mn-ea"/>
                  </a:rPr>
                  <a:t>예배</a:t>
                </a:r>
                <a:r>
                  <a:rPr lang="en-US" altLang="ko-KR" sz="1600" b="1" dirty="0" smtClean="0">
                    <a:latin typeface="+mn-ea"/>
                  </a:rPr>
                  <a:t>, </a:t>
                </a:r>
                <a:r>
                  <a:rPr lang="ko-KR" altLang="en-US" sz="1600" b="1" dirty="0" smtClean="0">
                    <a:latin typeface="+mn-ea"/>
                  </a:rPr>
                  <a:t>헌금</a:t>
                </a:r>
                <a:r>
                  <a:rPr lang="en-US" altLang="ko-KR" sz="1600" b="1" dirty="0" smtClean="0">
                    <a:latin typeface="+mn-ea"/>
                  </a:rPr>
                  <a:t>,</a:t>
                </a:r>
                <a:r>
                  <a:rPr lang="ko-KR" altLang="en-US" sz="1600" b="1" dirty="0" err="1" smtClean="0">
                    <a:latin typeface="+mn-ea"/>
                  </a:rPr>
                  <a:t>전도등</a:t>
                </a:r>
                <a:r>
                  <a:rPr lang="en-US" altLang="ko-KR" sz="1600" b="1" dirty="0" smtClean="0">
                    <a:latin typeface="+mn-ea"/>
                  </a:rPr>
                  <a:t>) </a:t>
                </a:r>
                <a:r>
                  <a:rPr lang="ko-KR" altLang="en-US" sz="1600" b="1" dirty="0" smtClean="0">
                    <a:latin typeface="+mn-ea"/>
                  </a:rPr>
                  <a:t>파악</a:t>
                </a:r>
                <a:endParaRPr lang="en-US" altLang="ko-KR" sz="1600" b="1" dirty="0" smtClean="0">
                  <a:latin typeface="+mn-ea"/>
                </a:endParaRPr>
              </a:p>
            </p:txBody>
          </p:sp>
          <p:sp>
            <p:nvSpPr>
              <p:cNvPr id="75801" name="Rectangle 25"/>
              <p:cNvSpPr>
                <a:spLocks noChangeArrowheads="1"/>
              </p:cNvSpPr>
              <p:nvPr/>
            </p:nvSpPr>
            <p:spPr bwMode="auto">
              <a:xfrm>
                <a:off x="3961069" y="2438400"/>
                <a:ext cx="3074293" cy="914400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>
                    <a:latin typeface="+mn-ea"/>
                  </a:rPr>
                  <a:t> </a:t>
                </a:r>
                <a:r>
                  <a:rPr lang="en-US" altLang="ko-KR" sz="1600" b="1" dirty="0" smtClean="0">
                    <a:latin typeface="+mn-ea"/>
                  </a:rPr>
                  <a:t>4. </a:t>
                </a:r>
                <a:r>
                  <a:rPr lang="ko-KR" altLang="en-US" sz="1600" b="1" dirty="0" smtClean="0">
                    <a:latin typeface="+mn-ea"/>
                  </a:rPr>
                  <a:t>조사결과 점수파악 </a:t>
                </a:r>
                <a:endParaRPr lang="en-US" altLang="ko-KR" sz="1600" b="1" dirty="0" smtClean="0">
                  <a:latin typeface="+mn-ea"/>
                </a:endParaRPr>
              </a:p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 smtClean="0">
                    <a:latin typeface="+mn-ea"/>
                  </a:rPr>
                  <a:t> 5. </a:t>
                </a:r>
                <a:r>
                  <a:rPr lang="ko-KR" altLang="en-US" sz="1600" b="1" dirty="0" smtClean="0">
                    <a:latin typeface="+mn-ea"/>
                  </a:rPr>
                  <a:t>교회진단 </a:t>
                </a:r>
                <a:r>
                  <a:rPr lang="en-US" altLang="ko-KR" sz="1600" b="1" dirty="0" smtClean="0">
                    <a:latin typeface="+mn-ea"/>
                  </a:rPr>
                  <a:t>– </a:t>
                </a:r>
                <a:r>
                  <a:rPr lang="ko-KR" altLang="en-US" sz="1600" b="1" dirty="0" err="1" smtClean="0">
                    <a:latin typeface="+mn-ea"/>
                  </a:rPr>
                  <a:t>건강한교회</a:t>
                </a:r>
                <a:r>
                  <a:rPr lang="en-US" altLang="ko-KR" sz="1600" b="1" dirty="0" smtClean="0">
                    <a:latin typeface="+mn-ea"/>
                  </a:rPr>
                  <a:t>, </a:t>
                </a:r>
              </a:p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 smtClean="0">
                    <a:latin typeface="+mn-ea"/>
                  </a:rPr>
                  <a:t>    </a:t>
                </a:r>
                <a:r>
                  <a:rPr lang="ko-KR" altLang="en-US" sz="1600" b="1" dirty="0" smtClean="0">
                    <a:latin typeface="+mn-ea"/>
                  </a:rPr>
                  <a:t>건강하지</a:t>
                </a:r>
                <a:r>
                  <a:rPr lang="en-US" altLang="ko-KR" sz="1600" b="1" dirty="0" smtClean="0">
                    <a:latin typeface="+mn-ea"/>
                  </a:rPr>
                  <a:t> </a:t>
                </a:r>
                <a:r>
                  <a:rPr lang="ko-KR" altLang="en-US" sz="1600" b="1" dirty="0" err="1" smtClean="0">
                    <a:latin typeface="+mn-ea"/>
                  </a:rPr>
                  <a:t>못한교회</a:t>
                </a:r>
                <a:r>
                  <a:rPr lang="en-US" altLang="ko-KR" sz="1600" b="1" dirty="0" smtClean="0">
                    <a:latin typeface="+mn-ea"/>
                  </a:rPr>
                  <a:t>, </a:t>
                </a:r>
                <a:r>
                  <a:rPr lang="ko-KR" altLang="en-US" sz="1600" b="1" dirty="0" err="1" smtClean="0">
                    <a:latin typeface="+mn-ea"/>
                  </a:rPr>
                  <a:t>병든교회</a:t>
                </a:r>
                <a:endParaRPr lang="en-US" altLang="ko-KR" sz="1600" b="1" dirty="0" smtClean="0">
                  <a:latin typeface="+mn-ea"/>
                </a:endParaRPr>
              </a:p>
            </p:txBody>
          </p:sp>
          <p:sp>
            <p:nvSpPr>
              <p:cNvPr id="75802" name="Rectangle 26"/>
              <p:cNvSpPr>
                <a:spLocks noChangeArrowheads="1"/>
              </p:cNvSpPr>
              <p:nvPr/>
            </p:nvSpPr>
            <p:spPr bwMode="auto">
              <a:xfrm>
                <a:off x="3961070" y="3505200"/>
                <a:ext cx="3074294" cy="914400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>
                    <a:latin typeface="+mn-ea"/>
                  </a:rPr>
                  <a:t> </a:t>
                </a:r>
                <a:r>
                  <a:rPr lang="en-US" altLang="ko-KR" sz="1600" b="1" dirty="0" smtClean="0">
                    <a:latin typeface="+mn-ea"/>
                  </a:rPr>
                  <a:t>6.  </a:t>
                </a:r>
                <a:r>
                  <a:rPr lang="ko-KR" altLang="en-US" sz="1600" b="1" dirty="0" smtClean="0">
                    <a:latin typeface="+mn-ea"/>
                  </a:rPr>
                  <a:t>교회상황에 맞는 교회성장전략</a:t>
                </a:r>
                <a:endParaRPr lang="en-US" altLang="ko-KR" sz="1600" b="1" dirty="0" smtClean="0">
                  <a:latin typeface="+mn-ea"/>
                </a:endParaRPr>
              </a:p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 smtClean="0">
                    <a:latin typeface="+mn-ea"/>
                  </a:rPr>
                  <a:t>     </a:t>
                </a:r>
                <a:r>
                  <a:rPr lang="ko-KR" altLang="en-US" sz="1600" b="1" dirty="0" smtClean="0">
                    <a:latin typeface="+mn-ea"/>
                  </a:rPr>
                  <a:t>도출 </a:t>
                </a:r>
                <a:r>
                  <a:rPr lang="en-US" altLang="ko-KR" sz="1600" b="1" dirty="0" smtClean="0">
                    <a:latin typeface="+mn-ea"/>
                  </a:rPr>
                  <a:t>– </a:t>
                </a:r>
                <a:r>
                  <a:rPr lang="ko-KR" altLang="en-US" sz="1600" b="1" dirty="0" smtClean="0">
                    <a:latin typeface="+mn-ea"/>
                  </a:rPr>
                  <a:t>교구장과 교회장의 합의 </a:t>
                </a:r>
                <a:endParaRPr lang="ko-KR" altLang="en-US" sz="1600" b="1" dirty="0">
                  <a:latin typeface="+mn-ea"/>
                </a:endParaRPr>
              </a:p>
            </p:txBody>
          </p:sp>
          <p:sp>
            <p:nvSpPr>
              <p:cNvPr id="75803" name="Rectangle 27"/>
              <p:cNvSpPr>
                <a:spLocks noChangeArrowheads="1"/>
              </p:cNvSpPr>
              <p:nvPr/>
            </p:nvSpPr>
            <p:spPr bwMode="auto">
              <a:xfrm>
                <a:off x="3961070" y="4572000"/>
                <a:ext cx="3038805" cy="914400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777777"/>
                </a:outerShdw>
              </a:effectLst>
            </p:spPr>
            <p:txBody>
              <a:bodyPr wrap="none" anchor="ctr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>
                    <a:latin typeface="+mn-ea"/>
                  </a:rPr>
                  <a:t> </a:t>
                </a:r>
                <a:r>
                  <a:rPr lang="en-US" altLang="ko-KR" sz="1600" b="1" dirty="0" smtClean="0">
                    <a:latin typeface="+mn-ea"/>
                  </a:rPr>
                  <a:t>7. </a:t>
                </a:r>
                <a:r>
                  <a:rPr lang="ko-KR" altLang="en-US" sz="1600" b="1" dirty="0" smtClean="0">
                    <a:latin typeface="+mn-ea"/>
                  </a:rPr>
                  <a:t>교회성장전략에 따른 실행과제 도출</a:t>
                </a:r>
                <a:endParaRPr lang="en-US" altLang="ko-KR" sz="1600" b="1" dirty="0" smtClean="0">
                  <a:latin typeface="+mn-ea"/>
                </a:endParaRPr>
              </a:p>
              <a:p>
                <a:pPr>
                  <a:lnSpc>
                    <a:spcPct val="120000"/>
                  </a:lnSpc>
                  <a:defRPr/>
                </a:pPr>
                <a:r>
                  <a:rPr lang="en-US" altLang="ko-KR" sz="1600" b="1" dirty="0" smtClean="0">
                    <a:latin typeface="+mn-ea"/>
                  </a:rPr>
                  <a:t> 8. </a:t>
                </a:r>
                <a:r>
                  <a:rPr lang="ko-KR" altLang="en-US" sz="1600" b="1" dirty="0" smtClean="0">
                    <a:latin typeface="+mn-ea"/>
                  </a:rPr>
                  <a:t>실행과제의 실행계획  구축</a:t>
                </a:r>
                <a:endParaRPr lang="ko-KR" altLang="en-US" sz="1600" b="1" dirty="0">
                  <a:latin typeface="+mn-ea"/>
                </a:endParaRPr>
              </a:p>
            </p:txBody>
          </p:sp>
        </p:grpSp>
      </p:grpSp>
      <p:sp>
        <p:nvSpPr>
          <p:cNvPr id="38942" name="Rectangle 30"/>
          <p:cNvSpPr>
            <a:spLocks noChangeArrowheads="1"/>
          </p:cNvSpPr>
          <p:nvPr/>
        </p:nvSpPr>
        <p:spPr bwMode="auto">
          <a:xfrm>
            <a:off x="2967038" y="1142984"/>
            <a:ext cx="16764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latinLnBrk="0" hangingPunct="0"/>
            <a:r>
              <a:rPr lang="en-US" altLang="ko-KR" sz="2000" b="1" dirty="0">
                <a:latin typeface="+mn-ea"/>
              </a:rPr>
              <a:t>Key Point</a:t>
            </a:r>
          </a:p>
        </p:txBody>
      </p:sp>
      <p:sp>
        <p:nvSpPr>
          <p:cNvPr id="38944" name="Rectangle 32"/>
          <p:cNvSpPr>
            <a:spLocks noChangeArrowheads="1"/>
          </p:cNvSpPr>
          <p:nvPr/>
        </p:nvSpPr>
        <p:spPr bwMode="auto">
          <a:xfrm>
            <a:off x="5634062" y="1108061"/>
            <a:ext cx="24384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latinLnBrk="0" hangingPunct="0"/>
            <a:r>
              <a:rPr lang="ko-KR" altLang="en-US" sz="2000" b="1" dirty="0">
                <a:latin typeface="+mn-ea"/>
              </a:rPr>
              <a:t>주요 핵심 활동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285720" y="285728"/>
            <a:ext cx="460735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33946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b="1" dirty="0" smtClean="0">
                <a:latin typeface="Bodoni MT Black" pitchFamily="18" charset="0"/>
                <a:ea typeface="SimHei" pitchFamily="2" charset="-122"/>
              </a:rPr>
              <a:t>4-1.  </a:t>
            </a:r>
            <a:r>
              <a:rPr lang="ko-KR" altLang="en-US" dirty="0" smtClean="0">
                <a:latin typeface="Bodoni MT Black" pitchFamily="18" charset="0"/>
                <a:ea typeface="휴먼둥근헤드라인" pitchFamily="18" charset="-127"/>
              </a:rPr>
              <a:t> 교회분석 및 성장방안 도출 </a:t>
            </a:r>
            <a:r>
              <a:rPr lang="en-US" altLang="ko-KR" dirty="0" smtClean="0">
                <a:latin typeface="Bodoni MT Black" pitchFamily="18" charset="0"/>
                <a:ea typeface="휴먼둥근헤드라인" pitchFamily="18" charset="-127"/>
              </a:rPr>
              <a:t>Process</a:t>
            </a:r>
            <a:endParaRPr lang="ko-KR" altLang="en-US" dirty="0">
              <a:latin typeface="Bodoni MT Black" pitchFamily="18" charset="0"/>
              <a:ea typeface="휴먼둥근헤드라인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0" y="0"/>
            <a:ext cx="3929090" cy="5539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22" tIns="45711" rIns="91422" bIns="45711">
            <a:spAutoFit/>
          </a:bodyPr>
          <a:lstStyle/>
          <a:p>
            <a:pPr marL="514350" indent="-514350" defTabSz="833946" eaLnBrk="0" latin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4-2.  </a:t>
            </a:r>
            <a:r>
              <a:rPr lang="ko-KR" altLang="en-US" sz="200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분석과 역량강화 교육</a:t>
            </a:r>
            <a:endParaRPr kumimoji="0" lang="ko-KR" altLang="en-US" sz="2000" dirty="0">
              <a:solidFill>
                <a:schemeClr val="tx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357158" y="785794"/>
            <a:ext cx="8358245" cy="1071570"/>
            <a:chOff x="285721" y="414316"/>
            <a:chExt cx="6572295" cy="5786479"/>
          </a:xfrm>
        </p:grpSpPr>
        <p:sp>
          <p:nvSpPr>
            <p:cNvPr id="28" name="직사각형 27"/>
            <p:cNvSpPr/>
            <p:nvPr/>
          </p:nvSpPr>
          <p:spPr>
            <a:xfrm>
              <a:off x="285721" y="2857498"/>
              <a:ext cx="1214446" cy="25717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교회핵심역량강화를 위한 </a:t>
              </a:r>
              <a:endParaRPr lang="en-US" altLang="ko-KR" sz="10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식구상황조사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설문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)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4736095" y="414316"/>
              <a:ext cx="2121921" cy="201455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9</a:t>
              </a:r>
              <a:r>
                <a:rPr lang="ko-KR" altLang="en-US" sz="1050" dirty="0" smtClean="0">
                  <a:solidFill>
                    <a:schemeClr val="tx1"/>
                  </a:solidFill>
                </a:rPr>
                <a:t>개 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핵심성장요소별</a:t>
              </a:r>
              <a:r>
                <a:rPr lang="ko-KR" altLang="en-US" sz="1050" dirty="0" smtClean="0">
                  <a:solidFill>
                    <a:schemeClr val="tx1"/>
                  </a:solidFill>
                </a:rPr>
                <a:t> </a:t>
              </a:r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역량강화교육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4736095" y="4572009"/>
              <a:ext cx="2121921" cy="162878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교회자체 해결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직선 연결선 30"/>
            <p:cNvCxnSpPr/>
            <p:nvPr/>
          </p:nvCxnSpPr>
          <p:spPr>
            <a:xfrm>
              <a:off x="1500167" y="3500438"/>
              <a:ext cx="285751" cy="1588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그룹 16"/>
            <p:cNvGrpSpPr/>
            <p:nvPr/>
          </p:nvGrpSpPr>
          <p:grpSpPr>
            <a:xfrm>
              <a:off x="4287196" y="2000240"/>
              <a:ext cx="431908" cy="3001984"/>
              <a:chOff x="2885073" y="2000240"/>
              <a:chExt cx="648687" cy="3001984"/>
            </a:xfrm>
          </p:grpSpPr>
          <p:cxnSp>
            <p:nvCxnSpPr>
              <p:cNvPr id="40" name="직선 연결선 8"/>
              <p:cNvCxnSpPr/>
              <p:nvPr/>
            </p:nvCxnSpPr>
            <p:spPr>
              <a:xfrm rot="5400000">
                <a:off x="1391663" y="3493650"/>
                <a:ext cx="2988000" cy="11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직선 화살표 연결선 40"/>
              <p:cNvCxnSpPr/>
              <p:nvPr/>
            </p:nvCxnSpPr>
            <p:spPr>
              <a:xfrm>
                <a:off x="2885073" y="2000240"/>
                <a:ext cx="64868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화살표 연결선 41"/>
              <p:cNvCxnSpPr/>
              <p:nvPr/>
            </p:nvCxnSpPr>
            <p:spPr>
              <a:xfrm>
                <a:off x="2885073" y="5000636"/>
                <a:ext cx="64158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그룹 11"/>
            <p:cNvGrpSpPr/>
            <p:nvPr/>
          </p:nvGrpSpPr>
          <p:grpSpPr>
            <a:xfrm>
              <a:off x="5132186" y="2571744"/>
              <a:ext cx="1297202" cy="1785950"/>
              <a:chOff x="3627745" y="2571744"/>
              <a:chExt cx="1297202" cy="1785950"/>
            </a:xfrm>
          </p:grpSpPr>
          <p:sp>
            <p:nvSpPr>
              <p:cNvPr id="38" name="오른쪽으로 구부러진 화살표 37"/>
              <p:cNvSpPr/>
              <p:nvPr/>
            </p:nvSpPr>
            <p:spPr>
              <a:xfrm>
                <a:off x="3627745" y="2643182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오른쪽으로 구부러진 화살표 38"/>
              <p:cNvSpPr/>
              <p:nvPr/>
            </p:nvSpPr>
            <p:spPr>
              <a:xfrm rot="10800000">
                <a:off x="4500563" y="2571744"/>
                <a:ext cx="424384" cy="1714512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4" name="직사각형 33"/>
            <p:cNvSpPr/>
            <p:nvPr/>
          </p:nvSpPr>
          <p:spPr>
            <a:xfrm>
              <a:off x="1785918" y="2857498"/>
              <a:ext cx="857256" cy="25717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000" dirty="0" smtClean="0">
                  <a:solidFill>
                    <a:schemeClr val="tx1"/>
                  </a:solidFill>
                </a:rPr>
                <a:t>수집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2928926" y="2857498"/>
              <a:ext cx="857256" cy="25717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Data 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분석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>
              <a:off x="2643174" y="3500438"/>
              <a:ext cx="285751" cy="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3786182" y="3500438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그룹 64"/>
          <p:cNvGrpSpPr/>
          <p:nvPr/>
        </p:nvGrpSpPr>
        <p:grpSpPr>
          <a:xfrm>
            <a:off x="500034" y="2214554"/>
            <a:ext cx="8001056" cy="4357718"/>
            <a:chOff x="785786" y="2214554"/>
            <a:chExt cx="7429552" cy="4357718"/>
          </a:xfrm>
        </p:grpSpPr>
        <p:grpSp>
          <p:nvGrpSpPr>
            <p:cNvPr id="43" name="그룹 42"/>
            <p:cNvGrpSpPr/>
            <p:nvPr/>
          </p:nvGrpSpPr>
          <p:grpSpPr>
            <a:xfrm>
              <a:off x="785786" y="2214554"/>
              <a:ext cx="7429552" cy="4357718"/>
              <a:chOff x="785786" y="2357430"/>
              <a:chExt cx="7358114" cy="3714775"/>
            </a:xfrm>
          </p:grpSpPr>
          <p:grpSp>
            <p:nvGrpSpPr>
              <p:cNvPr id="72" name="그룹 71"/>
              <p:cNvGrpSpPr/>
              <p:nvPr/>
            </p:nvGrpSpPr>
            <p:grpSpPr>
              <a:xfrm>
                <a:off x="785786" y="2976558"/>
                <a:ext cx="1643074" cy="3095647"/>
                <a:chOff x="1643042" y="1357298"/>
                <a:chExt cx="1643074" cy="4714908"/>
              </a:xfrm>
            </p:grpSpPr>
            <p:sp>
              <p:nvSpPr>
                <p:cNvPr id="50" name="직사각형 49"/>
                <p:cNvSpPr/>
                <p:nvPr/>
              </p:nvSpPr>
              <p:spPr>
                <a:xfrm>
                  <a:off x="1643042" y="1357298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영 성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직사각형 54"/>
                <p:cNvSpPr/>
                <p:nvPr/>
              </p:nvSpPr>
              <p:spPr>
                <a:xfrm>
                  <a:off x="1643042" y="1857364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ko-KR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환 경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직사각형 58"/>
                <p:cNvSpPr/>
                <p:nvPr/>
              </p:nvSpPr>
              <p:spPr>
                <a:xfrm>
                  <a:off x="1643042" y="2357430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리 더 십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직사각형 62"/>
                <p:cNvSpPr/>
                <p:nvPr/>
              </p:nvSpPr>
              <p:spPr>
                <a:xfrm>
                  <a:off x="1643042" y="2928934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예 배 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직사각형 65"/>
                <p:cNvSpPr/>
                <p:nvPr/>
              </p:nvSpPr>
              <p:spPr>
                <a:xfrm>
                  <a:off x="1643042" y="3500438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전 도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직사각형 67"/>
                <p:cNvSpPr/>
                <p:nvPr/>
              </p:nvSpPr>
              <p:spPr>
                <a:xfrm>
                  <a:off x="1643042" y="4071942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심 방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직사각형 68"/>
                <p:cNvSpPr/>
                <p:nvPr/>
              </p:nvSpPr>
              <p:spPr>
                <a:xfrm>
                  <a:off x="1643042" y="4572008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봉 사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직사각형 69"/>
                <p:cNvSpPr/>
                <p:nvPr/>
              </p:nvSpPr>
              <p:spPr>
                <a:xfrm>
                  <a:off x="1643042" y="5143512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홈 그 </a:t>
                  </a:r>
                  <a:r>
                    <a:rPr lang="ko-KR" altLang="en-US" dirty="0" err="1" smtClean="0">
                      <a:solidFill>
                        <a:schemeClr val="tx1"/>
                      </a:solidFill>
                    </a:rPr>
                    <a:t>룹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직사각형 70"/>
                <p:cNvSpPr/>
                <p:nvPr/>
              </p:nvSpPr>
              <p:spPr>
                <a:xfrm>
                  <a:off x="1643042" y="5715016"/>
                  <a:ext cx="1643074" cy="357190"/>
                </a:xfrm>
                <a:prstGeom prst="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>
                      <a:solidFill>
                        <a:schemeClr val="tx1"/>
                      </a:solidFill>
                    </a:rPr>
                    <a:t>축 복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3" name="그룹 72"/>
              <p:cNvGrpSpPr/>
              <p:nvPr/>
            </p:nvGrpSpPr>
            <p:grpSpPr>
              <a:xfrm>
                <a:off x="5286380" y="2976558"/>
                <a:ext cx="2857520" cy="3095647"/>
                <a:chOff x="1643042" y="1357298"/>
                <a:chExt cx="1643074" cy="4714908"/>
              </a:xfrm>
            </p:grpSpPr>
            <p:sp>
              <p:nvSpPr>
                <p:cNvPr id="74" name="직사각형 73"/>
                <p:cNvSpPr/>
                <p:nvPr/>
              </p:nvSpPr>
              <p:spPr>
                <a:xfrm>
                  <a:off x="1643042" y="1357298"/>
                  <a:ext cx="1643074" cy="357190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err="1" smtClean="0">
                      <a:solidFill>
                        <a:schemeClr val="tx1"/>
                      </a:solidFill>
                    </a:rPr>
                    <a:t>영성강화프로그램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(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장단기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)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직사각형 74"/>
                <p:cNvSpPr/>
                <p:nvPr/>
              </p:nvSpPr>
              <p:spPr>
                <a:xfrm>
                  <a:off x="1643042" y="1857364"/>
                  <a:ext cx="1643074" cy="35719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환경 개선교육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6" name="직사각형 75"/>
                <p:cNvSpPr/>
                <p:nvPr/>
              </p:nvSpPr>
              <p:spPr>
                <a:xfrm>
                  <a:off x="1643042" y="2357430"/>
                  <a:ext cx="1643074" cy="357190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ko-KR" altLang="en-US" sz="1200" dirty="0" err="1" smtClean="0">
                      <a:solidFill>
                        <a:schemeClr val="tx1"/>
                      </a:solidFill>
                    </a:rPr>
                    <a:t>코칭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 및 상담 교육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/ 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전문가과정</a:t>
                  </a:r>
                  <a:endParaRPr lang="en-US" altLang="ko-KR" sz="12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직사각형 76"/>
                <p:cNvSpPr/>
                <p:nvPr/>
              </p:nvSpPr>
              <p:spPr>
                <a:xfrm>
                  <a:off x="1643042" y="2928934"/>
                  <a:ext cx="1643074" cy="35719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예배 갱신프로그램 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8" name="직사각형 77"/>
                <p:cNvSpPr/>
                <p:nvPr/>
              </p:nvSpPr>
              <p:spPr>
                <a:xfrm>
                  <a:off x="1643042" y="3500438"/>
                  <a:ext cx="1643074" cy="357190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전 도 리더십 강화 교육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(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총 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3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단계과정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)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9" name="직사각형 78"/>
                <p:cNvSpPr/>
                <p:nvPr/>
              </p:nvSpPr>
              <p:spPr>
                <a:xfrm>
                  <a:off x="1643042" y="4071942"/>
                  <a:ext cx="1643074" cy="35719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심 방 훈련 교육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0" name="직사각형 79"/>
                <p:cNvSpPr/>
                <p:nvPr/>
              </p:nvSpPr>
              <p:spPr>
                <a:xfrm>
                  <a:off x="1643042" y="4572008"/>
                  <a:ext cx="1643074" cy="357190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봉사 교육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/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전문화 과정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1" name="직사각형 80"/>
                <p:cNvSpPr/>
                <p:nvPr/>
              </p:nvSpPr>
              <p:spPr>
                <a:xfrm>
                  <a:off x="1643042" y="5143512"/>
                  <a:ext cx="1643074" cy="35719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홈 장수련</a:t>
                  </a:r>
                  <a:r>
                    <a:rPr lang="en-US" altLang="ko-KR" sz="1200" dirty="0" smtClean="0">
                      <a:solidFill>
                        <a:schemeClr val="tx1"/>
                      </a:solidFill>
                    </a:rPr>
                    <a:t>/ </a:t>
                  </a:r>
                  <a:r>
                    <a:rPr lang="ko-KR" altLang="en-US" sz="1200" dirty="0" err="1" smtClean="0">
                      <a:solidFill>
                        <a:schemeClr val="tx1"/>
                      </a:solidFill>
                    </a:rPr>
                    <a:t>홈그룹</a:t>
                  </a:r>
                  <a:r>
                    <a:rPr lang="ko-KR" altLang="en-US" sz="1200" dirty="0" smtClean="0">
                      <a:solidFill>
                        <a:schemeClr val="tx1"/>
                      </a:solidFill>
                    </a:rPr>
                    <a:t> 강사과정</a:t>
                  </a:r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2" name="직사각형 81"/>
                <p:cNvSpPr/>
                <p:nvPr/>
              </p:nvSpPr>
              <p:spPr>
                <a:xfrm>
                  <a:off x="1643042" y="5715016"/>
                  <a:ext cx="1643074" cy="357190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0000">
                    <a:buFont typeface="Arial" pitchFamily="34" charset="0"/>
                    <a:buChar char="•"/>
                  </a:pPr>
                  <a:r>
                    <a:rPr lang="ko-KR" altLang="en-US" sz="1050" dirty="0" smtClean="0">
                      <a:solidFill>
                        <a:schemeClr val="tx1"/>
                      </a:solidFill>
                    </a:rPr>
                    <a:t>축 복 지원프로그램</a:t>
                  </a:r>
                  <a:r>
                    <a:rPr lang="en-US" altLang="ko-KR" sz="1050" dirty="0" smtClean="0">
                      <a:solidFill>
                        <a:schemeClr val="tx1"/>
                      </a:solidFill>
                    </a:rPr>
                    <a:t>/</a:t>
                  </a:r>
                  <a:r>
                    <a:rPr lang="ko-KR" altLang="en-US" sz="1050" dirty="0" smtClean="0">
                      <a:solidFill>
                        <a:schemeClr val="tx1"/>
                      </a:solidFill>
                    </a:rPr>
                    <a:t>축복가정 지원프로그램 </a:t>
                  </a:r>
                  <a:endParaRPr lang="ko-KR" altLang="en-US" sz="105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3" name="모서리가 둥근 직사각형 82"/>
              <p:cNvSpPr/>
              <p:nvPr/>
            </p:nvSpPr>
            <p:spPr>
              <a:xfrm>
                <a:off x="785786" y="2357430"/>
                <a:ext cx="1643074" cy="428628"/>
              </a:xfrm>
              <a:prstGeom prst="round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>
                    <a:solidFill>
                      <a:schemeClr val="tx1"/>
                    </a:solidFill>
                  </a:rPr>
                  <a:t>성장요소</a:t>
                </a:r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모서리가 둥근 직사각형 83"/>
              <p:cNvSpPr/>
              <p:nvPr/>
            </p:nvSpPr>
            <p:spPr>
              <a:xfrm>
                <a:off x="5647397" y="2357430"/>
                <a:ext cx="2071702" cy="500066"/>
              </a:xfrm>
              <a:prstGeom prst="round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tx1"/>
                    </a:solidFill>
                  </a:rPr>
                  <a:t>역량강화교육</a:t>
                </a:r>
                <a:endParaRPr lang="en-US" altLang="ko-KR" sz="14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altLang="ko-KR" sz="1400" dirty="0" smtClean="0">
                    <a:solidFill>
                      <a:schemeClr val="tx1"/>
                    </a:solidFill>
                  </a:rPr>
                  <a:t>(</a:t>
                </a:r>
                <a:r>
                  <a:rPr lang="ko-KR" altLang="en-US" sz="1400" dirty="0" smtClean="0">
                    <a:solidFill>
                      <a:schemeClr val="tx1"/>
                    </a:solidFill>
                  </a:rPr>
                  <a:t>단기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, </a:t>
                </a:r>
                <a:r>
                  <a:rPr lang="ko-KR" altLang="en-US" sz="1400" dirty="0" smtClean="0">
                    <a:solidFill>
                      <a:schemeClr val="tx1"/>
                    </a:solidFill>
                  </a:rPr>
                  <a:t>중장기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)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7" name="직선 화살표 연결선 86"/>
              <p:cNvCxnSpPr>
                <a:stCxn id="50" idx="3"/>
                <a:endCxn id="74" idx="1"/>
              </p:cNvCxnSpPr>
              <p:nvPr/>
            </p:nvCxnSpPr>
            <p:spPr>
              <a:xfrm>
                <a:off x="2428860" y="3093818"/>
                <a:ext cx="285752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직선 화살표 연결선 43"/>
            <p:cNvCxnSpPr/>
            <p:nvPr/>
          </p:nvCxnSpPr>
          <p:spPr>
            <a:xfrm flipV="1">
              <a:off x="2428860" y="5214889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화살표 연결선 44"/>
            <p:cNvCxnSpPr/>
            <p:nvPr/>
          </p:nvCxnSpPr>
          <p:spPr>
            <a:xfrm flipV="1">
              <a:off x="2428860" y="4286256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45"/>
            <p:cNvCxnSpPr/>
            <p:nvPr/>
          </p:nvCxnSpPr>
          <p:spPr>
            <a:xfrm flipV="1">
              <a:off x="2428860" y="4714884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46"/>
            <p:cNvCxnSpPr/>
            <p:nvPr/>
          </p:nvCxnSpPr>
          <p:spPr>
            <a:xfrm flipV="1">
              <a:off x="2428860" y="5572079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47"/>
            <p:cNvCxnSpPr/>
            <p:nvPr/>
          </p:nvCxnSpPr>
          <p:spPr>
            <a:xfrm flipV="1">
              <a:off x="2428860" y="6000768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화살표 연결선 48"/>
            <p:cNvCxnSpPr/>
            <p:nvPr/>
          </p:nvCxnSpPr>
          <p:spPr>
            <a:xfrm flipV="1">
              <a:off x="2428860" y="6429335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화살표 연결선 50"/>
            <p:cNvCxnSpPr/>
            <p:nvPr/>
          </p:nvCxnSpPr>
          <p:spPr>
            <a:xfrm flipV="1">
              <a:off x="2428860" y="3500377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화살표 연결선 51"/>
            <p:cNvCxnSpPr/>
            <p:nvPr/>
          </p:nvCxnSpPr>
          <p:spPr>
            <a:xfrm flipV="1">
              <a:off x="2428860" y="3857628"/>
              <a:ext cx="2885263" cy="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배경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배경</Template>
  <TotalTime>6183</TotalTime>
  <Words>934</Words>
  <Application>Microsoft Office PowerPoint</Application>
  <PresentationFormat>화면 슬라이드 쇼(4:3)</PresentationFormat>
  <Paragraphs>232</Paragraphs>
  <Slides>11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PPT 배경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감사합니다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SEC</cp:lastModifiedBy>
  <cp:revision>1317</cp:revision>
  <dcterms:created xsi:type="dcterms:W3CDTF">2009-01-09T06:54:47Z</dcterms:created>
  <dcterms:modified xsi:type="dcterms:W3CDTF">2009-03-13T07:54:08Z</dcterms:modified>
</cp:coreProperties>
</file>