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0" r:id="rId2"/>
    <p:sldId id="1102" r:id="rId3"/>
    <p:sldId id="1115" r:id="rId4"/>
    <p:sldId id="1106" r:id="rId5"/>
    <p:sldId id="1107" r:id="rId6"/>
    <p:sldId id="1108" r:id="rId7"/>
    <p:sldId id="1109" r:id="rId8"/>
    <p:sldId id="1110" r:id="rId9"/>
    <p:sldId id="1111" r:id="rId10"/>
    <p:sldId id="1114" r:id="rId11"/>
    <p:sldId id="1116" r:id="rId12"/>
    <p:sldId id="1118" r:id="rId13"/>
  </p:sldIdLst>
  <p:sldSz cx="9906000" cy="6858000" type="A4"/>
  <p:notesSz cx="7099300" cy="10234613"/>
  <p:custDataLst>
    <p:tags r:id="rId16"/>
  </p:custData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">
          <p15:clr>
            <a:srgbClr val="A4A3A4"/>
          </p15:clr>
        </p15:guide>
        <p15:guide id="2" pos="4464">
          <p15:clr>
            <a:srgbClr val="A4A3A4"/>
          </p15:clr>
        </p15:guide>
        <p15:guide id="3" pos="3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B40"/>
    <a:srgbClr val="AFB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1" autoAdjust="0"/>
    <p:restoredTop sz="95895" autoAdjust="0"/>
  </p:normalViewPr>
  <p:slideViewPr>
    <p:cSldViewPr>
      <p:cViewPr varScale="1">
        <p:scale>
          <a:sx n="110" d="100"/>
          <a:sy n="110" d="100"/>
        </p:scale>
        <p:origin x="1488" y="78"/>
      </p:cViewPr>
      <p:guideLst>
        <p:guide orient="horz" pos="921"/>
        <p:guide pos="4464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0028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4CE1BA-8ACB-448D-B58B-1683F3BB749C}" type="datetimeFigureOut">
              <a:rPr lang="ko-KR" altLang="en-US"/>
              <a:pPr>
                <a:defRPr/>
              </a:pPr>
              <a:t>2019-11-09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0028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BB2590-D30F-4BBE-B6DA-7958CC18B5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851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028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FC0830-992F-41F4-AAEB-4DC89E451233}" type="datetimeFigureOut">
              <a:rPr lang="ko-KR" altLang="en-US"/>
              <a:pPr>
                <a:defRPr/>
              </a:pPr>
              <a:t>2019-11-09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8" tIns="47544" rIns="95088" bIns="4754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137" y="4862513"/>
            <a:ext cx="5681026" cy="4603750"/>
          </a:xfrm>
          <a:prstGeom prst="rect">
            <a:avLst/>
          </a:prstGeom>
        </p:spPr>
        <p:txBody>
          <a:bodyPr vert="horz" lIns="95088" tIns="47544" rIns="95088" bIns="4754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0028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FF69679-EDFD-413B-9DDD-1DD457AC74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78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BC6F3-8744-4EC0-8745-B13BC5F18C61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9095" y="2214563"/>
            <a:ext cx="8420100" cy="941385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219" r="21275" b="6142"/>
          <a:stretch>
            <a:fillRect/>
          </a:stretch>
        </p:blipFill>
        <p:spPr bwMode="auto">
          <a:xfrm>
            <a:off x="-15552" y="1"/>
            <a:ext cx="992155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7185248" y="2060848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7185248" y="928670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7185248" y="2418038"/>
            <a:ext cx="2482660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7185248" y="1285860"/>
            <a:ext cx="2482660" cy="77498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765" y="1285860"/>
            <a:ext cx="6804000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80428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7185248" y="2418038"/>
            <a:ext cx="2482660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7189440" y="96098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180221" y="2094061"/>
            <a:ext cx="108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마이페이지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00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7185248" y="2060848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7185248" y="928670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7185248" y="2418038"/>
            <a:ext cx="2482660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7185248" y="1285860"/>
            <a:ext cx="2482660" cy="77498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765" y="1285860"/>
            <a:ext cx="6804000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80428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7185248" y="2418038"/>
            <a:ext cx="2482660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7189440" y="96098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180221" y="2094061"/>
            <a:ext cx="108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로그인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984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76370" y="1071556"/>
            <a:ext cx="6175756" cy="714379"/>
          </a:xfrm>
        </p:spPr>
        <p:txBody>
          <a:bodyPr anchor="t">
            <a:normAutofit/>
          </a:bodyPr>
          <a:lstStyle>
            <a:lvl1pPr algn="l">
              <a:defRPr sz="3500" b="1" cap="all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BB07423-53EE-4AED-B452-2D2A1B1A7CF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1875" r="15620" b="33221"/>
          <a:stretch>
            <a:fillRect/>
          </a:stretch>
        </p:blipFill>
        <p:spPr bwMode="auto">
          <a:xfrm>
            <a:off x="0" y="-13648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5765254"/>
            <a:ext cx="252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민원신청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축복신고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936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증명서발급신청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38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신청서</a:t>
            </a:r>
            <a:r>
              <a:rPr lang="en-US" altLang="ko-KR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목회자</a:t>
            </a:r>
            <a:r>
              <a:rPr lang="en-US" altLang="ko-KR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160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협회헌금납부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412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참여마당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82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증명서발급신청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257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7391400" y="6578600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A28467-4B24-44E4-8C1D-B0FDF53FEFB6}" type="slidenum">
              <a:rPr kumimoji="0" lang="ko-KR" altLang="en-US" sz="1200" b="1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3" r:id="rId2"/>
    <p:sldLayoutId id="2147484792" r:id="rId3"/>
    <p:sldLayoutId id="2147484796" r:id="rId4"/>
    <p:sldLayoutId id="2147484797" r:id="rId5"/>
    <p:sldLayoutId id="2147484799" r:id="rId6"/>
    <p:sldLayoutId id="2147484800" r:id="rId7"/>
    <p:sldLayoutId id="2147484801" r:id="rId8"/>
    <p:sldLayoutId id="2147484798" r:id="rId9"/>
    <p:sldLayoutId id="2147484794" r:id="rId10"/>
    <p:sldLayoutId id="2147484795" r:id="rId11"/>
  </p:sldLayoutIdLst>
  <p:hf hd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ndtmarket.g2inet.kr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ctrTitle"/>
          </p:nvPr>
        </p:nvSpPr>
        <p:spPr>
          <a:xfrm>
            <a:off x="560512" y="1556792"/>
            <a:ext cx="7344816" cy="553998"/>
          </a:xfrm>
        </p:spPr>
        <p:txBody>
          <a:bodyPr wrap="square" anchor="t" anchorCtr="0">
            <a:spAutoFit/>
          </a:bodyPr>
          <a:lstStyle/>
          <a:p>
            <a:pPr eaLnBrk="1" latinLnBrk="0" hangingPunct="1"/>
            <a:r>
              <a:rPr lang="ko-KR" altLang="en-US" sz="3000" dirty="0">
                <a:latin typeface="Tahoma" pitchFamily="34" charset="0"/>
                <a:cs typeface="Tahoma" pitchFamily="34" charset="0"/>
              </a:rPr>
              <a:t>목회자 십일조 메뉴얼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Line 107"/>
          <p:cNvSpPr>
            <a:spLocks noChangeShapeType="1"/>
          </p:cNvSpPr>
          <p:nvPr/>
        </p:nvSpPr>
        <p:spPr bwMode="auto">
          <a:xfrm>
            <a:off x="560512" y="2204864"/>
            <a:ext cx="74277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Rectangle 115"/>
          <p:cNvSpPr>
            <a:spLocks noChangeArrowheads="1"/>
          </p:cNvSpPr>
          <p:nvPr/>
        </p:nvSpPr>
        <p:spPr bwMode="auto">
          <a:xfrm>
            <a:off x="713075" y="3377034"/>
            <a:ext cx="1139992" cy="30777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ko-KR" sz="2000" b="1" dirty="0">
                <a:latin typeface="Times New Roman" pitchFamily="18" charset="0"/>
              </a:rPr>
              <a:t>2019.11.19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560512" y="2276872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latin typeface="Tahoma" pitchFamily="34" charset="0"/>
                <a:ea typeface="+mj-ea"/>
                <a:cs typeface="Tahoma" pitchFamily="34" charset="0"/>
              </a:rPr>
              <a:t>목회자용</a:t>
            </a:r>
          </a:p>
        </p:txBody>
      </p:sp>
      <p:pic>
        <p:nvPicPr>
          <p:cNvPr id="1029" name="Picture 5" descr="세계평화통일가정연합 행정지원센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32656"/>
            <a:ext cx="37623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9145AFF-8DF6-4C06-900D-94841606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50" y="1484784"/>
            <a:ext cx="6640225" cy="4139592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본인이 가상계좌로 입금할 금액에 대한 리스트와 </a:t>
            </a:r>
            <a:r>
              <a:rPr lang="ko-KR" altLang="en-US" dirty="0" err="1">
                <a:latin typeface="+mn-ea"/>
                <a:ea typeface="+mn-ea"/>
              </a:rPr>
              <a:t>입급</a:t>
            </a:r>
            <a:r>
              <a:rPr lang="ko-KR" altLang="en-US" dirty="0">
                <a:latin typeface="+mn-ea"/>
                <a:ea typeface="+mn-ea"/>
              </a:rPr>
              <a:t> 완료한</a:t>
            </a:r>
            <a:endParaRPr lang="en-US" altLang="ko-KR" dirty="0">
              <a:latin typeface="+mn-ea"/>
              <a:ea typeface="+mn-ea"/>
            </a:endParaRPr>
          </a:p>
          <a:p>
            <a:pPr marL="92075" indent="0">
              <a:buNone/>
            </a:pPr>
            <a:r>
              <a:rPr lang="ko-KR" altLang="en-US" dirty="0">
                <a:latin typeface="+mn-ea"/>
                <a:ea typeface="+mn-ea"/>
              </a:rPr>
              <a:t>    내역을 확인한다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>
              <a:buFont typeface="+mj-lt"/>
              <a:buAutoNum type="arabicPeriod" startAt="2"/>
            </a:pPr>
            <a:r>
              <a:rPr lang="ko-KR" altLang="en-US" dirty="0">
                <a:latin typeface="+mn-ea"/>
                <a:ea typeface="+mn-ea"/>
              </a:rPr>
              <a:t>검색 조건에 해당하는 기준으로 </a:t>
            </a:r>
            <a:r>
              <a:rPr lang="ko-KR" altLang="en-US" dirty="0" err="1">
                <a:latin typeface="+mn-ea"/>
                <a:ea typeface="+mn-ea"/>
              </a:rPr>
              <a:t>를</a:t>
            </a:r>
            <a:r>
              <a:rPr lang="ko-KR" altLang="en-US" dirty="0">
                <a:latin typeface="+mn-ea"/>
                <a:ea typeface="+mn-ea"/>
              </a:rPr>
              <a:t> 입금할 항목을 </a:t>
            </a:r>
            <a:r>
              <a:rPr lang="en-US" altLang="ko-KR" dirty="0">
                <a:latin typeface="+mn-ea"/>
                <a:ea typeface="+mn-ea"/>
              </a:rPr>
              <a:t>“</a:t>
            </a:r>
            <a:r>
              <a:rPr lang="ko-KR" altLang="en-US" dirty="0">
                <a:latin typeface="+mn-ea"/>
                <a:ea typeface="+mn-ea"/>
              </a:rPr>
              <a:t>검색</a:t>
            </a:r>
            <a:r>
              <a:rPr lang="en-US" altLang="ko-KR" dirty="0">
                <a:latin typeface="+mn-ea"/>
                <a:ea typeface="+mn-ea"/>
              </a:rPr>
              <a:t>” </a:t>
            </a:r>
            <a:r>
              <a:rPr lang="ko-KR" altLang="en-US" dirty="0">
                <a:latin typeface="+mn-ea"/>
                <a:ea typeface="+mn-ea"/>
              </a:rPr>
              <a:t>버튼을 클릭해서 조회한다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>
              <a:buFont typeface="+mj-lt"/>
              <a:buAutoNum type="arabicPeriod" startAt="3"/>
            </a:pPr>
            <a:r>
              <a:rPr lang="ko-KR" altLang="en-US" dirty="0">
                <a:latin typeface="+mn-ea"/>
                <a:ea typeface="+mn-ea"/>
              </a:rPr>
              <a:t>가상계좌를 발급정보를 확인 </a:t>
            </a:r>
            <a:endParaRPr lang="en-US" altLang="ko-KR" dirty="0">
              <a:latin typeface="+mn-ea"/>
              <a:ea typeface="+mn-ea"/>
            </a:endParaRPr>
          </a:p>
          <a:p>
            <a:pPr>
              <a:buFont typeface="+mj-lt"/>
              <a:buAutoNum type="arabicPeriod" startAt="3"/>
            </a:pPr>
            <a:r>
              <a:rPr lang="ko-KR" altLang="en-US" dirty="0">
                <a:latin typeface="+mn-ea"/>
                <a:ea typeface="+mn-ea"/>
              </a:rPr>
              <a:t>결제대기 상태에서는 취소버튼을 눌러 가상계좌를 취소 할 수 있다</a:t>
            </a:r>
            <a:r>
              <a:rPr lang="en-US" altLang="ko-KR" dirty="0">
                <a:latin typeface="+mn-ea"/>
                <a:ea typeface="+mn-ea"/>
              </a:rPr>
              <a:t>.</a:t>
            </a:r>
            <a:r>
              <a:rPr lang="ko-KR" altLang="en-US" dirty="0">
                <a:latin typeface="+mn-ea"/>
                <a:ea typeface="+mn-ea"/>
              </a:rPr>
              <a:t> 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n-ea"/>
                <a:ea typeface="+mn-ea"/>
              </a:rPr>
              <a:t>본인이 가상계좌로 입금한 내역을 확인 및 결제를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747693" y="2060848"/>
            <a:ext cx="168597" cy="215444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818418" y="2142323"/>
            <a:ext cx="2896871" cy="46908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504728" y="2441294"/>
            <a:ext cx="168597" cy="215444"/>
            <a:chOff x="4298628" y="3000372"/>
            <a:chExt cx="168597" cy="215444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4959678" y="3645024"/>
            <a:ext cx="959430" cy="108012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875379" y="3566869"/>
            <a:ext cx="168597" cy="215444"/>
            <a:chOff x="4298628" y="3000372"/>
            <a:chExt cx="168597" cy="215444"/>
          </a:xfrm>
        </p:grpSpPr>
        <p:sp>
          <p:nvSpPr>
            <p:cNvPr id="22" name="타원 21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088904" y="4797152"/>
            <a:ext cx="168597" cy="215444"/>
            <a:chOff x="4298628" y="3000372"/>
            <a:chExt cx="168597" cy="215444"/>
          </a:xfrm>
        </p:grpSpPr>
        <p:sp>
          <p:nvSpPr>
            <p:cNvPr id="25" name="타원 24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35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856656" y="2642613"/>
            <a:ext cx="6175756" cy="714379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3.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목회자십일조 확인</a:t>
            </a:r>
          </a:p>
        </p:txBody>
      </p:sp>
    </p:spTree>
    <p:extLst>
      <p:ext uri="{BB962C8B-B14F-4D97-AF65-F5344CB8AC3E}">
        <p14:creationId xmlns:p14="http://schemas.microsoft.com/office/powerpoint/2010/main" val="65837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05EFE5A-9BC3-41A3-B2C5-5B6B47831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6" y="1575588"/>
            <a:ext cx="6647755" cy="3437008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개인정보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검색조건을 선택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>
              <a:buFont typeface="+mj-lt"/>
              <a:buAutoNum type="arabicPeriod" startAt="2"/>
            </a:pPr>
            <a:r>
              <a:rPr lang="ko-KR" altLang="en-US" dirty="0">
                <a:latin typeface="+mn-ea"/>
                <a:ea typeface="+mn-ea"/>
              </a:rPr>
              <a:t>검색 조건에  </a:t>
            </a:r>
            <a:r>
              <a:rPr lang="en-US" altLang="ko-KR" dirty="0">
                <a:latin typeface="+mn-ea"/>
                <a:ea typeface="+mn-ea"/>
              </a:rPr>
              <a:t>“</a:t>
            </a:r>
            <a:r>
              <a:rPr lang="ko-KR" altLang="en-US" dirty="0">
                <a:latin typeface="+mn-ea"/>
                <a:ea typeface="+mn-ea"/>
              </a:rPr>
              <a:t>조회</a:t>
            </a:r>
            <a:r>
              <a:rPr lang="en-US" altLang="ko-KR" dirty="0">
                <a:latin typeface="+mn-ea"/>
                <a:ea typeface="+mn-ea"/>
              </a:rPr>
              <a:t>” </a:t>
            </a:r>
            <a:r>
              <a:rPr lang="ko-KR" altLang="en-US" dirty="0">
                <a:latin typeface="+mn-ea"/>
                <a:ea typeface="+mn-ea"/>
              </a:rPr>
              <a:t>버튼을 클릭해서 조회한다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>
              <a:buFont typeface="+mj-lt"/>
              <a:buAutoNum type="arabicPeriod" startAt="3"/>
            </a:pPr>
            <a:r>
              <a:rPr lang="ko-KR" altLang="en-US" dirty="0">
                <a:latin typeface="+mn-ea"/>
                <a:ea typeface="+mn-ea"/>
              </a:rPr>
              <a:t>목회자십일조 납부현황을 확인가능 </a:t>
            </a:r>
            <a:endParaRPr lang="en-US" altLang="ko-KR" dirty="0">
              <a:latin typeface="+mn-ea"/>
              <a:ea typeface="+mn-ea"/>
            </a:endParaRPr>
          </a:p>
          <a:p>
            <a:pPr>
              <a:buFont typeface="+mj-lt"/>
              <a:buAutoNum type="arabicPeriod" startAt="3"/>
            </a:pPr>
            <a:r>
              <a:rPr lang="ko-KR" altLang="en-US" dirty="0">
                <a:latin typeface="+mn-ea"/>
                <a:ea typeface="+mn-ea"/>
              </a:rPr>
              <a:t>납부내역을 엑셀파일로 다운 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n-ea"/>
                <a:ea typeface="+mn-ea"/>
              </a:rPr>
              <a:t>본인이 목회자십일조 내역을 </a:t>
            </a:r>
            <a:endParaRPr lang="en-US" altLang="ko-KR" dirty="0">
              <a:latin typeface="+mn-ea"/>
              <a:ea typeface="+mn-ea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n-ea"/>
                <a:ea typeface="+mn-ea"/>
              </a:rPr>
              <a:t>확인 </a:t>
            </a:r>
            <a:r>
              <a:rPr lang="ko-KR" altLang="en-US" dirty="0" err="1">
                <a:latin typeface="+mn-ea"/>
                <a:ea typeface="+mn-ea"/>
              </a:rPr>
              <a:t>할수</a:t>
            </a:r>
            <a:r>
              <a:rPr lang="ko-KR" altLang="en-US" dirty="0">
                <a:latin typeface="+mn-ea"/>
                <a:ea typeface="+mn-ea"/>
              </a:rPr>
              <a:t> 있습니다</a:t>
            </a:r>
            <a:endParaRPr lang="en-US" altLang="ko-KR" dirty="0">
              <a:latin typeface="+mn-ea"/>
              <a:ea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904083" y="2061428"/>
            <a:ext cx="168597" cy="215444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2000672" y="2142323"/>
            <a:ext cx="4968552" cy="99864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208339" y="3213556"/>
            <a:ext cx="168597" cy="215444"/>
            <a:chOff x="4298628" y="3000372"/>
            <a:chExt cx="168597" cy="215444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1928664" y="3717612"/>
            <a:ext cx="168597" cy="215444"/>
            <a:chOff x="4298628" y="3000372"/>
            <a:chExt cx="168597" cy="215444"/>
          </a:xfrm>
        </p:grpSpPr>
        <p:sp>
          <p:nvSpPr>
            <p:cNvPr id="22" name="타원 21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864523" y="3501008"/>
            <a:ext cx="168597" cy="215444"/>
            <a:chOff x="4298628" y="3000372"/>
            <a:chExt cx="168597" cy="215444"/>
          </a:xfrm>
        </p:grpSpPr>
        <p:sp>
          <p:nvSpPr>
            <p:cNvPr id="25" name="타원 24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05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856656" y="2642613"/>
            <a:ext cx="6175756" cy="714379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1.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헌금입력</a:t>
            </a:r>
          </a:p>
        </p:txBody>
      </p:sp>
    </p:spTree>
    <p:extLst>
      <p:ext uri="{BB962C8B-B14F-4D97-AF65-F5344CB8AC3E}">
        <p14:creationId xmlns:p14="http://schemas.microsoft.com/office/powerpoint/2010/main" val="393756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063743-0B75-4A7D-A5D1-325BBCB3B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335122"/>
            <a:ext cx="6295627" cy="4808522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헌금 </a:t>
            </a:r>
            <a:r>
              <a:rPr lang="en-US" altLang="ko-KR" dirty="0"/>
              <a:t>&gt;</a:t>
            </a:r>
            <a:r>
              <a:rPr lang="ko-KR" altLang="en-US" dirty="0"/>
              <a:t>목회자헌금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헌금액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 입력</a:t>
            </a: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납부년월을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 입력</a:t>
            </a: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Font typeface="+mj-lt"/>
              <a:buAutoNum type="arabicPeriod" startAt="3"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최초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개 씩 입력 가능하지만 콤보 박스를 이용하여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100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개까지 입력가능 또는 라인추가로 추가가능</a:t>
            </a: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AutoNum type="arabicPeriod" startAt="4"/>
            </a:pP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헌금등록</a:t>
            </a: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 err="1">
                <a:latin typeface="+mn-ea"/>
                <a:ea typeface="+mn-ea"/>
              </a:rPr>
              <a:t>목회자십일조등록</a:t>
            </a:r>
            <a:endParaRPr lang="en-US" altLang="ko-KR" dirty="0">
              <a:latin typeface="+mn-ea"/>
              <a:ea typeface="+mn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62A9079-6F83-400B-B901-0129D22355F9}"/>
              </a:ext>
            </a:extLst>
          </p:cNvPr>
          <p:cNvGrpSpPr/>
          <p:nvPr/>
        </p:nvGrpSpPr>
        <p:grpSpPr>
          <a:xfrm>
            <a:off x="5025008" y="3573596"/>
            <a:ext cx="168597" cy="215444"/>
            <a:chOff x="4298628" y="3000372"/>
            <a:chExt cx="168597" cy="215444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E4D4DBE-26B1-4EFE-9462-83BF04DCE88D}"/>
                </a:ext>
              </a:extLst>
            </p:cNvPr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D785CA-CE29-4850-807B-E964749FC3A5}"/>
                </a:ext>
              </a:extLst>
            </p:cNvPr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0107110-28CA-4564-B39B-A6154A8B0241}"/>
              </a:ext>
            </a:extLst>
          </p:cNvPr>
          <p:cNvGrpSpPr/>
          <p:nvPr/>
        </p:nvGrpSpPr>
        <p:grpSpPr>
          <a:xfrm>
            <a:off x="632520" y="4869160"/>
            <a:ext cx="168597" cy="215444"/>
            <a:chOff x="4298628" y="3000372"/>
            <a:chExt cx="168597" cy="215444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0E41F73-D2FF-4C82-BF18-8744F5E226DC}"/>
                </a:ext>
              </a:extLst>
            </p:cNvPr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2C12C57-59CC-41EF-AEFA-299B6564F29D}"/>
                </a:ext>
              </a:extLst>
            </p:cNvPr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B6E22C06-A7FC-4345-9A6F-F45B1A58D877}"/>
              </a:ext>
            </a:extLst>
          </p:cNvPr>
          <p:cNvGrpSpPr/>
          <p:nvPr/>
        </p:nvGrpSpPr>
        <p:grpSpPr>
          <a:xfrm>
            <a:off x="3207861" y="5674368"/>
            <a:ext cx="168597" cy="215444"/>
            <a:chOff x="4298628" y="3000372"/>
            <a:chExt cx="168597" cy="215444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3C9D5945-34CB-42A9-B3BD-937324373D33}"/>
                </a:ext>
              </a:extLst>
            </p:cNvPr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386286F-DE27-495D-934E-036A6B0EB5F9}"/>
                </a:ext>
              </a:extLst>
            </p:cNvPr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7FECD8F3-78B4-4C76-9488-8F352F71D41E}"/>
              </a:ext>
            </a:extLst>
          </p:cNvPr>
          <p:cNvGrpSpPr/>
          <p:nvPr/>
        </p:nvGrpSpPr>
        <p:grpSpPr>
          <a:xfrm>
            <a:off x="4520952" y="3546704"/>
            <a:ext cx="168597" cy="215444"/>
            <a:chOff x="4298628" y="3000372"/>
            <a:chExt cx="168597" cy="215444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14A13016-3166-4B65-A671-7E15F72B40CC}"/>
                </a:ext>
              </a:extLst>
            </p:cNvPr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FA79BB-3616-4ECE-8733-824D4315C412}"/>
                </a:ext>
              </a:extLst>
            </p:cNvPr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46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856656" y="2642613"/>
            <a:ext cx="6175756" cy="714379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헌금봉헌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072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3FF7D23-916A-4A16-8603-9A45203E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1307185"/>
            <a:ext cx="6764592" cy="4281475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본인이 가상계좌로 봉헌할 내역을 확인한다</a:t>
            </a:r>
            <a:r>
              <a:rPr lang="en-US" altLang="ko-KR" dirty="0">
                <a:latin typeface="+mn-ea"/>
                <a:ea typeface="+mn-ea"/>
              </a:rPr>
              <a:t>.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여러 종류의 헌금들을 한번에 담을 수 있다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pPr marL="92075" indent="0">
              <a:buNone/>
            </a:pPr>
            <a:r>
              <a:rPr lang="en-US" altLang="ko-KR" dirty="0">
                <a:latin typeface="+mj-ea"/>
                <a:ea typeface="+mj-ea"/>
              </a:rPr>
              <a:t>2. “</a:t>
            </a:r>
            <a:r>
              <a:rPr lang="ko-KR" altLang="en-US" dirty="0">
                <a:latin typeface="+mj-ea"/>
                <a:ea typeface="+mj-ea"/>
              </a:rPr>
              <a:t>선택항목결제</a:t>
            </a:r>
            <a:r>
              <a:rPr lang="en-US" altLang="ko-KR" dirty="0">
                <a:latin typeface="+mj-ea"/>
                <a:ea typeface="+mj-ea"/>
              </a:rPr>
              <a:t>” </a:t>
            </a:r>
            <a:r>
              <a:rPr lang="ko-KR" altLang="en-US" dirty="0">
                <a:latin typeface="+mj-ea"/>
                <a:ea typeface="+mj-ea"/>
              </a:rPr>
              <a:t>버튼 </a:t>
            </a:r>
            <a:r>
              <a:rPr lang="ko-KR" altLang="en-US" dirty="0" err="1">
                <a:latin typeface="+mj-ea"/>
                <a:ea typeface="+mj-ea"/>
              </a:rPr>
              <a:t>클릭시</a:t>
            </a:r>
            <a:endParaRPr lang="en-US" altLang="ko-KR" dirty="0">
              <a:latin typeface="+mj-ea"/>
              <a:ea typeface="+mj-ea"/>
            </a:endParaRPr>
          </a:p>
          <a:p>
            <a:pPr marL="92075" indent="0">
              <a:buNone/>
            </a:pPr>
            <a:r>
              <a:rPr lang="ko-KR" altLang="en-US" dirty="0">
                <a:latin typeface="+mj-ea"/>
                <a:ea typeface="+mj-ea"/>
              </a:rPr>
              <a:t>    가상계좌를 발급받은 처리를 한다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92075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92075" indent="0">
              <a:buNone/>
            </a:pPr>
            <a:r>
              <a:rPr lang="en-US" altLang="ko-KR" dirty="0">
                <a:latin typeface="+mj-ea"/>
                <a:ea typeface="+mj-ea"/>
              </a:rPr>
              <a:t>※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까지 선택하여 결제가능 추후 개수가 늘어날 수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pPr marL="92075" indent="0">
              <a:buNone/>
            </a:pP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n-ea"/>
                <a:ea typeface="+mn-ea"/>
              </a:rPr>
              <a:t>본인이 가상계좌로 봉헌할 내역을 확인 및 결제를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44488" y="4293096"/>
            <a:ext cx="168597" cy="215444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488504" y="4437112"/>
            <a:ext cx="6480720" cy="72008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200227" y="5157192"/>
            <a:ext cx="168597" cy="215444"/>
            <a:chOff x="4298628" y="3000372"/>
            <a:chExt cx="168597" cy="215444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6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yashi\Desktop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484784"/>
            <a:ext cx="5616624" cy="43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가상계좌를 발급하기 위한 동의사항 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전체동의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r>
              <a:rPr lang="ko-KR" altLang="en-US" dirty="0">
                <a:latin typeface="+mn-ea"/>
                <a:ea typeface="+mn-ea"/>
              </a:rPr>
              <a:t>가상계좌를 발급하기 위한 동의사항 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개별동의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pPr marL="92075" indent="0">
              <a:buNone/>
            </a:pPr>
            <a:r>
              <a:rPr lang="en-US" altLang="ko-KR" dirty="0">
                <a:latin typeface="+mn-ea"/>
                <a:ea typeface="+mn-ea"/>
              </a:rPr>
              <a:t>3. “</a:t>
            </a:r>
            <a:r>
              <a:rPr lang="ko-KR" altLang="en-US" dirty="0">
                <a:latin typeface="+mn-ea"/>
                <a:ea typeface="+mn-ea"/>
              </a:rPr>
              <a:t>다음</a:t>
            </a:r>
            <a:r>
              <a:rPr lang="en-US" altLang="ko-KR" dirty="0">
                <a:latin typeface="+mn-ea"/>
                <a:ea typeface="+mn-ea"/>
              </a:rPr>
              <a:t>” </a:t>
            </a:r>
            <a:r>
              <a:rPr lang="ko-KR" altLang="en-US" dirty="0">
                <a:latin typeface="+mn-ea"/>
                <a:ea typeface="+mn-ea"/>
              </a:rPr>
              <a:t>버튼 클릭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4137487" y="2275321"/>
            <a:ext cx="168597" cy="215444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1784647" y="2490764"/>
            <a:ext cx="3123491" cy="245040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790854" y="2433508"/>
            <a:ext cx="168597" cy="215444"/>
            <a:chOff x="4298628" y="3000372"/>
            <a:chExt cx="168597" cy="215444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169024" y="5445224"/>
            <a:ext cx="168597" cy="215444"/>
            <a:chOff x="4298628" y="3000372"/>
            <a:chExt cx="168597" cy="215444"/>
          </a:xfrm>
        </p:grpSpPr>
        <p:sp>
          <p:nvSpPr>
            <p:cNvPr id="20" name="타원 19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33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2" y="1484784"/>
            <a:ext cx="6264696" cy="4579456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입금은행을 선택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ko-KR" altLang="en-US" dirty="0">
                <a:latin typeface="+mj-ea"/>
                <a:ea typeface="+mj-ea"/>
              </a:rPr>
              <a:t>송금자명을 입력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ko-KR" altLang="en-US" dirty="0">
                <a:latin typeface="+mj-ea"/>
                <a:ea typeface="+mj-ea"/>
              </a:rPr>
              <a:t>입금기한 날짜가 표시됨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기한날짜까지 결제금액을 정확하게 입금해야 한다</a:t>
            </a:r>
            <a:r>
              <a:rPr lang="en-US" altLang="ko-KR" dirty="0">
                <a:latin typeface="+mj-ea"/>
                <a:ea typeface="+mj-ea"/>
              </a:rPr>
              <a:t>)</a:t>
            </a:r>
          </a:p>
          <a:p>
            <a:r>
              <a:rPr lang="en-US" altLang="ko-KR" dirty="0">
                <a:latin typeface="+mj-ea"/>
                <a:ea typeface="+mj-ea"/>
              </a:rPr>
              <a:t>“</a:t>
            </a:r>
            <a:r>
              <a:rPr lang="ko-KR" altLang="en-US" dirty="0">
                <a:latin typeface="+mj-ea"/>
                <a:ea typeface="+mj-ea"/>
              </a:rPr>
              <a:t>다음</a:t>
            </a:r>
            <a:r>
              <a:rPr lang="en-US" altLang="ko-KR" dirty="0">
                <a:latin typeface="+mj-ea"/>
                <a:ea typeface="+mj-ea"/>
              </a:rPr>
              <a:t>” </a:t>
            </a:r>
            <a:r>
              <a:rPr lang="ko-KR" altLang="en-US" dirty="0">
                <a:latin typeface="+mj-ea"/>
                <a:ea typeface="+mj-ea"/>
              </a:rPr>
              <a:t>버튼 클릭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488161" y="2001696"/>
            <a:ext cx="153270" cy="178053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728864" y="2218064"/>
            <a:ext cx="168597" cy="215444"/>
            <a:chOff x="4298628" y="3000372"/>
            <a:chExt cx="168597" cy="215444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088904" y="2708920"/>
            <a:ext cx="168597" cy="215444"/>
            <a:chOff x="4298628" y="3000372"/>
            <a:chExt cx="168597" cy="215444"/>
          </a:xfrm>
        </p:grpSpPr>
        <p:sp>
          <p:nvSpPr>
            <p:cNvPr id="20" name="타원 19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5385048" y="5674773"/>
            <a:ext cx="168597" cy="215444"/>
            <a:chOff x="4298628" y="3000372"/>
            <a:chExt cx="168597" cy="215444"/>
          </a:xfrm>
        </p:grpSpPr>
        <p:sp>
          <p:nvSpPr>
            <p:cNvPr id="23" name="타원 2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58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8" y="1412776"/>
            <a:ext cx="6408712" cy="4697648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입력내역 확인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ko-KR" altLang="en-US" dirty="0">
                <a:latin typeface="+mj-ea"/>
                <a:ea typeface="+mj-ea"/>
              </a:rPr>
              <a:t>결제내역 정보를 받기 위해 </a:t>
            </a:r>
            <a:r>
              <a:rPr lang="ko-KR" altLang="en-US" dirty="0" err="1">
                <a:latin typeface="+mj-ea"/>
                <a:ea typeface="+mj-ea"/>
              </a:rPr>
              <a:t>이메일</a:t>
            </a:r>
            <a:r>
              <a:rPr lang="ko-KR" altLang="en-US" dirty="0">
                <a:latin typeface="+mj-ea"/>
                <a:ea typeface="+mj-ea"/>
              </a:rPr>
              <a:t> 정보 입력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“</a:t>
            </a:r>
            <a:r>
              <a:rPr lang="ko-KR" altLang="en-US" dirty="0">
                <a:latin typeface="+mj-ea"/>
                <a:ea typeface="+mj-ea"/>
              </a:rPr>
              <a:t>결제</a:t>
            </a:r>
            <a:r>
              <a:rPr lang="en-US" altLang="ko-KR" dirty="0">
                <a:latin typeface="+mj-ea"/>
                <a:ea typeface="+mj-ea"/>
              </a:rPr>
              <a:t>” </a:t>
            </a:r>
            <a:r>
              <a:rPr lang="ko-KR" altLang="en-US" dirty="0">
                <a:latin typeface="+mj-ea"/>
                <a:ea typeface="+mj-ea"/>
              </a:rPr>
              <a:t>버튼 클릭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570146" y="1930080"/>
            <a:ext cx="153270" cy="178053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376936" y="3681465"/>
            <a:ext cx="168597" cy="215444"/>
            <a:chOff x="4298628" y="3000372"/>
            <a:chExt cx="168597" cy="215444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568624" y="1916832"/>
            <a:ext cx="3600400" cy="252028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ko-KR" altLang="en-US" sz="200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5457056" y="5661248"/>
            <a:ext cx="168597" cy="215444"/>
            <a:chOff x="4298628" y="3000372"/>
            <a:chExt cx="168597" cy="215444"/>
          </a:xfrm>
        </p:grpSpPr>
        <p:sp>
          <p:nvSpPr>
            <p:cNvPr id="26" name="타원 25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29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61DCA05-5F93-482F-9F5D-DE6B6B14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1556792"/>
            <a:ext cx="5488202" cy="4468536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결제정보 확인</a:t>
            </a:r>
            <a:r>
              <a:rPr lang="en-US" altLang="ko-KR" dirty="0">
                <a:latin typeface="+mj-ea"/>
                <a:ea typeface="+mj-ea"/>
              </a:rPr>
              <a:t>.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 </a:t>
            </a:r>
            <a:r>
              <a:rPr lang="ko-KR" altLang="en-US" dirty="0">
                <a:latin typeface="+mj-ea"/>
                <a:ea typeface="+mj-ea"/>
              </a:rPr>
              <a:t>가상계좌번호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입금은행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예금주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헌금금액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입금기한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280592" y="3573016"/>
            <a:ext cx="153270" cy="178053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352600" y="3645024"/>
            <a:ext cx="2808312" cy="115212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ko-KR" altLang="en-US" sz="200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3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76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 w="9525"/>
      </a:spPr>
      <a:bodyPr rtlCol="0" anchor="ctr" anchorCtr="0"/>
      <a:lstStyle>
        <a:defPPr algn="ctr">
          <a:defRPr sz="2000" smtClean="0">
            <a:solidFill>
              <a:schemeClr val="tx1"/>
            </a:solidFill>
            <a:latin typeface="Arial" pitchFamily="34" charset="0"/>
            <a:ea typeface="굴림" pitchFamily="50" charset="-127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15718</TotalTime>
  <Words>310</Words>
  <Application>Microsoft Office PowerPoint</Application>
  <PresentationFormat>A4 용지(210x297mm)</PresentationFormat>
  <Paragraphs>87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굴림</vt:lpstr>
      <vt:lpstr>맑은 고딕</vt:lpstr>
      <vt:lpstr>Arial</vt:lpstr>
      <vt:lpstr>Tahoma</vt:lpstr>
      <vt:lpstr>Times New Roman</vt:lpstr>
      <vt:lpstr>blank</vt:lpstr>
      <vt:lpstr>목회자 십일조 메뉴얼</vt:lpstr>
      <vt:lpstr>1. 헌금입력</vt:lpstr>
      <vt:lpstr>PowerPoint 프레젠테이션</vt:lpstr>
      <vt:lpstr>2. 헌금봉헌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목회자십일조 확인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   전략기획실  Aug. 2010</dc:title>
  <dc:creator>김보라</dc:creator>
  <cp:lastModifiedBy> </cp:lastModifiedBy>
  <cp:revision>742</cp:revision>
  <cp:lastPrinted>2018-03-14T01:37:24Z</cp:lastPrinted>
  <dcterms:created xsi:type="dcterms:W3CDTF">2010-08-24T06:43:24Z</dcterms:created>
  <dcterms:modified xsi:type="dcterms:W3CDTF">2019-11-09T00:48:51Z</dcterms:modified>
</cp:coreProperties>
</file>